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57" r:id="rId3"/>
  </p:sldMasterIdLst>
  <p:notesMasterIdLst>
    <p:notesMasterId r:id="rId5"/>
  </p:notesMasterIdLst>
  <p:sldIdLst>
    <p:sldId id="256" r:id="rId4"/>
    <p:sldId id="257" r:id="rId6"/>
    <p:sldId id="258" r:id="rId7"/>
    <p:sldId id="259" r:id="rId8"/>
    <p:sldId id="265" r:id="rId9"/>
    <p:sldId id="266" r:id="rId10"/>
    <p:sldId id="260" r:id="rId11"/>
    <p:sldId id="261" r:id="rId12"/>
    <p:sldId id="262" r:id="rId13"/>
  </p:sldIdLst>
  <p:sldSz cx="14630400" cy="8229600"/>
  <p:notesSz cx="8229600" cy="14630400"/>
  <p:embeddedFontLst>
    <p:embeddedFont>
      <p:font typeface="Prompt Medium" panose="00000800000000000000" pitchFamily="34" charset="0"/>
      <p:bold r:id="rId17"/>
    </p:embeddedFont>
    <p:embeddedFont>
      <p:font typeface="Prompt Medium" panose="00000800000000000000" pitchFamily="34" charset="-122"/>
      <p:bold r:id="rId18"/>
    </p:embeddedFont>
    <p:embeddedFont>
      <p:font typeface="Prompt Medium" panose="00000800000000000000" pitchFamily="34" charset="-120"/>
      <p:bold r:id="rId19"/>
    </p:embeddedFont>
    <p:embeddedFont>
      <p:font typeface="Mukta Light" panose="020B0000000000000000" pitchFamily="34" charset="0"/>
      <p:regular r:id="rId20"/>
    </p:embeddedFont>
    <p:embeddedFont>
      <p:font typeface="Mukta Light" panose="020B0000000000000000" pitchFamily="34" charset="-122"/>
      <p:regular r:id="rId21"/>
    </p:embeddedFont>
    <p:embeddedFont>
      <p:font typeface="Mukta Light" panose="020B0000000000000000" pitchFamily="34" charset="-120"/>
      <p:regular r:id="rId22"/>
    </p:embeddedFont>
    <p:embeddedFont>
      <p:font typeface="Calibri" panose="020F0502020204030204" charset="0"/>
      <p:regular r:id="rId23"/>
      <p:bold r:id="rId24"/>
      <p:italic r:id="rId25"/>
      <p:boldItalic r:id="rId26"/>
    </p:embeddedFont>
    <p:embeddedFont>
      <p:font typeface="Bahnschrift" panose="020B0502040204020203" charset="0"/>
      <p:regular r:id="rId27"/>
      <p:bold r:id="rId28"/>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BFEE"/>
    <a:srgbClr val="0A0B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font" Target="fonts/font12.fntdata"/><Relationship Id="rId27" Type="http://schemas.openxmlformats.org/officeDocument/2006/relationships/font" Target="fonts/font11.fntdata"/><Relationship Id="rId26" Type="http://schemas.openxmlformats.org/officeDocument/2006/relationships/font" Target="fonts/font10.fntdata"/><Relationship Id="rId25" Type="http://schemas.openxmlformats.org/officeDocument/2006/relationships/font" Target="fonts/font9.fntdata"/><Relationship Id="rId24" Type="http://schemas.openxmlformats.org/officeDocument/2006/relationships/font" Target="fonts/font8.fntdata"/><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theme" Target="../theme/theme2.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3.xml"/><Relationship Id="rId2" Type="http://schemas.openxmlformats.org/officeDocument/2006/relationships/image" Target="../media/image5.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5.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3.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3.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6.xml"/><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8.xml"/><Relationship Id="rId1"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117408"/>
            <a:ext cx="7415927" cy="1371600"/>
          </a:xfrm>
          <a:prstGeom prst="rect">
            <a:avLst/>
          </a:prstGeom>
          <a:noFill/>
        </p:spPr>
        <p:txBody>
          <a:bodyPr wrap="square" lIns="0" tIns="0" rIns="0" bIns="0" rtlCol="0" anchor="t"/>
          <a:lstStyle/>
          <a:p>
            <a:pPr marL="0" indent="0" algn="l">
              <a:lnSpc>
                <a:spcPts val="5400"/>
              </a:lnSpc>
              <a:buNone/>
            </a:pPr>
            <a:r>
              <a:rPr lang="en-US" sz="43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rPr>
              <a:t>Predicting Heart Disease with Classification</a:t>
            </a:r>
            <a:endParaRPr lang="en-US" sz="4300" dirty="0"/>
          </a:p>
        </p:txBody>
      </p:sp>
      <p:sp>
        <p:nvSpPr>
          <p:cNvPr id="4" name="Text 1"/>
          <p:cNvSpPr/>
          <p:nvPr/>
        </p:nvSpPr>
        <p:spPr>
          <a:xfrm>
            <a:off x="6350437" y="3859292"/>
            <a:ext cx="7415927" cy="1580198"/>
          </a:xfrm>
          <a:prstGeom prst="rect">
            <a:avLst/>
          </a:prstGeom>
          <a:noFill/>
        </p:spPr>
        <p:txBody>
          <a:bodyPr wrap="square" lIns="0" tIns="0" rIns="0" bIns="0" rtlCol="0" anchor="t"/>
          <a:lstStyle/>
          <a:p>
            <a:pPr marL="0" indent="0" algn="l">
              <a:lnSpc>
                <a:spcPts val="3100"/>
              </a:lnSpc>
              <a:buNone/>
            </a:pPr>
            <a:r>
              <a:rPr lang="en-US" sz="19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This project predicts heart disease using machine learning. It analyzes health data to identify risk patterns. Early detection aids timely treatment and preventive care. Our system provides faster, more reliable medical insights.</a:t>
            </a:r>
            <a:endParaRPr lang="en-US" sz="1900" dirty="0"/>
          </a:p>
        </p:txBody>
      </p:sp>
      <p:sp>
        <p:nvSpPr>
          <p:cNvPr id="5" name="Text 2"/>
          <p:cNvSpPr/>
          <p:nvPr/>
        </p:nvSpPr>
        <p:spPr>
          <a:xfrm>
            <a:off x="6350437" y="5717143"/>
            <a:ext cx="7415927" cy="395049"/>
          </a:xfrm>
          <a:prstGeom prst="rect">
            <a:avLst/>
          </a:prstGeom>
          <a:noFill/>
        </p:spPr>
        <p:txBody>
          <a:bodyPr wrap="none" lIns="0" tIns="0" rIns="0" bIns="0" rtlCol="0" anchor="t"/>
          <a:lstStyle/>
          <a:p>
            <a:pPr marL="0" indent="0" algn="l">
              <a:lnSpc>
                <a:spcPts val="3100"/>
              </a:lnSpc>
              <a:buNone/>
            </a:pPr>
            <a:r>
              <a:rPr lang="en-US" sz="1900" b="1"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PRESENTED BY AYESHA IMRAN (2023-BSAI-011)</a:t>
            </a:r>
            <a:endParaRPr lang="en-US" sz="1900" dirty="0"/>
          </a:p>
        </p:txBody>
      </p:sp>
      <p:sp>
        <p:nvSpPr>
          <p:cNvPr id="6" name="Rectangles 5"/>
          <p:cNvSpPr/>
          <p:nvPr/>
        </p:nvSpPr>
        <p:spPr>
          <a:xfrm>
            <a:off x="12713335" y="7684770"/>
            <a:ext cx="1828800" cy="528320"/>
          </a:xfrm>
          <a:prstGeom prst="rect">
            <a:avLst/>
          </a:prstGeom>
          <a:solidFill>
            <a:srgbClr val="0A0B21"/>
          </a:solidFill>
          <a:ln>
            <a:solidFill>
              <a:srgbClr val="0A0B2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80931" y="975360"/>
            <a:ext cx="4958358" cy="619839"/>
          </a:xfrm>
          <a:prstGeom prst="rect">
            <a:avLst/>
          </a:prstGeom>
          <a:noFill/>
        </p:spPr>
        <p:txBody>
          <a:bodyPr wrap="none" lIns="0" tIns="0" rIns="0" bIns="0" rtlCol="0" anchor="t"/>
          <a:lstStyle/>
          <a:p>
            <a:pPr marL="0" indent="0" algn="l">
              <a:lnSpc>
                <a:spcPts val="4850"/>
              </a:lnSpc>
              <a:buNone/>
            </a:pPr>
            <a:r>
              <a:rPr lang="en-US" sz="39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rPr>
              <a:t>Dataset Overview</a:t>
            </a:r>
            <a:endParaRPr lang="en-US" sz="3900" dirty="0"/>
          </a:p>
        </p:txBody>
      </p:sp>
      <p:sp>
        <p:nvSpPr>
          <p:cNvPr id="4" name="Shape 1"/>
          <p:cNvSpPr/>
          <p:nvPr/>
        </p:nvSpPr>
        <p:spPr>
          <a:xfrm>
            <a:off x="780931" y="1929884"/>
            <a:ext cx="7582138" cy="4002405"/>
          </a:xfrm>
          <a:prstGeom prst="roundRect">
            <a:avLst>
              <a:gd name="adj" fmla="val 2341"/>
            </a:avLst>
          </a:prstGeom>
          <a:noFill/>
          <a:ln w="7620">
            <a:solidFill>
              <a:srgbClr val="FFFFFF">
                <a:alpha val="24000"/>
              </a:srgbClr>
            </a:solidFill>
            <a:prstDash val="solid"/>
          </a:ln>
        </p:spPr>
      </p:sp>
      <p:sp>
        <p:nvSpPr>
          <p:cNvPr id="5" name="Shape 2"/>
          <p:cNvSpPr/>
          <p:nvPr/>
        </p:nvSpPr>
        <p:spPr>
          <a:xfrm>
            <a:off x="788551" y="1937504"/>
            <a:ext cx="7566898" cy="639842"/>
          </a:xfrm>
          <a:prstGeom prst="rect">
            <a:avLst/>
          </a:prstGeom>
          <a:solidFill>
            <a:srgbClr val="FFFFFF">
              <a:alpha val="4000"/>
            </a:srgbClr>
          </a:solidFill>
        </p:spPr>
      </p:sp>
      <p:sp>
        <p:nvSpPr>
          <p:cNvPr id="6" name="Text 3"/>
          <p:cNvSpPr/>
          <p:nvPr/>
        </p:nvSpPr>
        <p:spPr>
          <a:xfrm>
            <a:off x="1011674" y="2078950"/>
            <a:ext cx="3333393" cy="356949"/>
          </a:xfrm>
          <a:prstGeom prst="rect">
            <a:avLst/>
          </a:prstGeom>
          <a:noFill/>
        </p:spPr>
        <p:txBody>
          <a:bodyPr wrap="none" lIns="0" tIns="0" rIns="0" bIns="0" rtlCol="0" anchor="t"/>
          <a:lstStyle/>
          <a:p>
            <a:pPr marL="0" indent="0" algn="l">
              <a:lnSpc>
                <a:spcPts val="2800"/>
              </a:lnSpc>
              <a:buNone/>
            </a:pPr>
            <a:r>
              <a:rPr lang="en-US" sz="1750" b="1"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Dataset Name</a:t>
            </a:r>
            <a:endParaRPr lang="en-US" sz="1750" dirty="0"/>
          </a:p>
        </p:txBody>
      </p:sp>
      <p:sp>
        <p:nvSpPr>
          <p:cNvPr id="7" name="Text 4"/>
          <p:cNvSpPr/>
          <p:nvPr/>
        </p:nvSpPr>
        <p:spPr>
          <a:xfrm>
            <a:off x="4798933" y="2078950"/>
            <a:ext cx="3333393" cy="356949"/>
          </a:xfrm>
          <a:prstGeom prst="rect">
            <a:avLst/>
          </a:prstGeom>
          <a:noFill/>
        </p:spPr>
        <p:txBody>
          <a:bodyPr wrap="none" lIns="0" tIns="0" rIns="0" bIns="0" rtlCol="0" anchor="t"/>
          <a:lstStyle/>
          <a:p>
            <a:pPr marL="0" indent="0" algn="l">
              <a:lnSpc>
                <a:spcPts val="2800"/>
              </a:lnSpc>
              <a:buNone/>
            </a:pPr>
            <a:r>
              <a:rPr lang="en-US" sz="175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Heart Disease Classification Dataset</a:t>
            </a:r>
            <a:endParaRPr lang="en-US" sz="1750" dirty="0"/>
          </a:p>
        </p:txBody>
      </p:sp>
      <p:sp>
        <p:nvSpPr>
          <p:cNvPr id="8" name="Shape 5"/>
          <p:cNvSpPr/>
          <p:nvPr/>
        </p:nvSpPr>
        <p:spPr>
          <a:xfrm>
            <a:off x="788551" y="2577346"/>
            <a:ext cx="7566898" cy="639842"/>
          </a:xfrm>
          <a:prstGeom prst="rect">
            <a:avLst/>
          </a:prstGeom>
          <a:solidFill>
            <a:srgbClr val="000000">
              <a:alpha val="4000"/>
            </a:srgbClr>
          </a:solidFill>
        </p:spPr>
      </p:sp>
      <p:sp>
        <p:nvSpPr>
          <p:cNvPr id="9" name="Text 6"/>
          <p:cNvSpPr/>
          <p:nvPr/>
        </p:nvSpPr>
        <p:spPr>
          <a:xfrm>
            <a:off x="1011674" y="2718792"/>
            <a:ext cx="3333393" cy="356949"/>
          </a:xfrm>
          <a:prstGeom prst="rect">
            <a:avLst/>
          </a:prstGeom>
          <a:noFill/>
        </p:spPr>
        <p:txBody>
          <a:bodyPr wrap="none" lIns="0" tIns="0" rIns="0" bIns="0" rtlCol="0" anchor="t"/>
          <a:lstStyle/>
          <a:p>
            <a:pPr marL="0" indent="0" algn="l">
              <a:lnSpc>
                <a:spcPts val="2800"/>
              </a:lnSpc>
              <a:buNone/>
            </a:pPr>
            <a:r>
              <a:rPr lang="en-US" sz="1750" b="1"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Individuals</a:t>
            </a:r>
            <a:endParaRPr lang="en-US" sz="1750" dirty="0"/>
          </a:p>
        </p:txBody>
      </p:sp>
      <p:sp>
        <p:nvSpPr>
          <p:cNvPr id="10" name="Text 7"/>
          <p:cNvSpPr/>
          <p:nvPr/>
        </p:nvSpPr>
        <p:spPr>
          <a:xfrm>
            <a:off x="4798933" y="2718792"/>
            <a:ext cx="3333393" cy="356949"/>
          </a:xfrm>
          <a:prstGeom prst="rect">
            <a:avLst/>
          </a:prstGeom>
          <a:noFill/>
        </p:spPr>
        <p:txBody>
          <a:bodyPr wrap="none" lIns="0" tIns="0" rIns="0" bIns="0" rtlCol="0" anchor="t"/>
          <a:lstStyle/>
          <a:p>
            <a:pPr marL="0" indent="0" algn="l">
              <a:lnSpc>
                <a:spcPts val="2800"/>
              </a:lnSpc>
              <a:buNone/>
            </a:pPr>
            <a:r>
              <a:rPr lang="en-US" sz="175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1024 records</a:t>
            </a:r>
            <a:endParaRPr lang="en-US" sz="1750" dirty="0"/>
          </a:p>
        </p:txBody>
      </p:sp>
      <p:sp>
        <p:nvSpPr>
          <p:cNvPr id="11" name="Shape 8"/>
          <p:cNvSpPr/>
          <p:nvPr/>
        </p:nvSpPr>
        <p:spPr>
          <a:xfrm>
            <a:off x="788551" y="3217188"/>
            <a:ext cx="7566898" cy="1710690"/>
          </a:xfrm>
          <a:prstGeom prst="rect">
            <a:avLst/>
          </a:prstGeom>
          <a:solidFill>
            <a:srgbClr val="FFFFFF">
              <a:alpha val="4000"/>
            </a:srgbClr>
          </a:solidFill>
        </p:spPr>
      </p:sp>
      <p:sp>
        <p:nvSpPr>
          <p:cNvPr id="12" name="Text 9"/>
          <p:cNvSpPr/>
          <p:nvPr/>
        </p:nvSpPr>
        <p:spPr>
          <a:xfrm>
            <a:off x="1011674" y="3358634"/>
            <a:ext cx="3333393" cy="356949"/>
          </a:xfrm>
          <a:prstGeom prst="rect">
            <a:avLst/>
          </a:prstGeom>
          <a:noFill/>
        </p:spPr>
        <p:txBody>
          <a:bodyPr wrap="none" lIns="0" tIns="0" rIns="0" bIns="0" rtlCol="0" anchor="t"/>
          <a:lstStyle/>
          <a:p>
            <a:pPr marL="0" indent="0" algn="l">
              <a:lnSpc>
                <a:spcPts val="2800"/>
              </a:lnSpc>
              <a:buNone/>
            </a:pPr>
            <a:r>
              <a:rPr lang="en-US" sz="1750" b="1"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Key Features</a:t>
            </a:r>
            <a:endParaRPr lang="en-US" sz="1750" dirty="0"/>
          </a:p>
        </p:txBody>
      </p:sp>
      <p:sp>
        <p:nvSpPr>
          <p:cNvPr id="13" name="Text 10"/>
          <p:cNvSpPr/>
          <p:nvPr/>
        </p:nvSpPr>
        <p:spPr>
          <a:xfrm>
            <a:off x="4798933" y="3358634"/>
            <a:ext cx="3333393" cy="1427798"/>
          </a:xfrm>
          <a:prstGeom prst="rect">
            <a:avLst/>
          </a:prstGeom>
          <a:noFill/>
        </p:spPr>
        <p:txBody>
          <a:bodyPr wrap="square" lIns="0" tIns="0" rIns="0" bIns="0" rtlCol="0" anchor="t"/>
          <a:lstStyle/>
          <a:p>
            <a:pPr marL="0" indent="0" algn="l">
              <a:lnSpc>
                <a:spcPts val="2800"/>
              </a:lnSpc>
              <a:buNone/>
            </a:pPr>
            <a:r>
              <a:rPr lang="en-US" sz="175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Age, Sex, Chest Pain Type, Blood Pressure, Cholesterol, Heart Rate, Angina, ST Depression, Oldpeak, Slope, Major Vessels</a:t>
            </a:r>
            <a:endParaRPr lang="en-US" sz="1750" dirty="0"/>
          </a:p>
        </p:txBody>
      </p:sp>
      <p:sp>
        <p:nvSpPr>
          <p:cNvPr id="14" name="Shape 11"/>
          <p:cNvSpPr/>
          <p:nvPr/>
        </p:nvSpPr>
        <p:spPr>
          <a:xfrm>
            <a:off x="788551" y="4927878"/>
            <a:ext cx="7566898" cy="996791"/>
          </a:xfrm>
          <a:prstGeom prst="rect">
            <a:avLst/>
          </a:prstGeom>
          <a:solidFill>
            <a:srgbClr val="000000">
              <a:alpha val="4000"/>
            </a:srgbClr>
          </a:solidFill>
        </p:spPr>
      </p:sp>
      <p:sp>
        <p:nvSpPr>
          <p:cNvPr id="15" name="Text 12"/>
          <p:cNvSpPr/>
          <p:nvPr/>
        </p:nvSpPr>
        <p:spPr>
          <a:xfrm>
            <a:off x="1011674" y="5069324"/>
            <a:ext cx="3333393" cy="356949"/>
          </a:xfrm>
          <a:prstGeom prst="rect">
            <a:avLst/>
          </a:prstGeom>
          <a:noFill/>
        </p:spPr>
        <p:txBody>
          <a:bodyPr wrap="none" lIns="0" tIns="0" rIns="0" bIns="0" rtlCol="0" anchor="t"/>
          <a:lstStyle/>
          <a:p>
            <a:pPr marL="0" indent="0" algn="l">
              <a:lnSpc>
                <a:spcPts val="2800"/>
              </a:lnSpc>
              <a:buNone/>
            </a:pPr>
            <a:r>
              <a:rPr lang="en-US" sz="1750" b="1"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Target Column</a:t>
            </a:r>
            <a:endParaRPr lang="en-US" sz="1750" dirty="0"/>
          </a:p>
        </p:txBody>
      </p:sp>
      <p:sp>
        <p:nvSpPr>
          <p:cNvPr id="16" name="Text 13"/>
          <p:cNvSpPr/>
          <p:nvPr/>
        </p:nvSpPr>
        <p:spPr>
          <a:xfrm>
            <a:off x="4798933" y="5069324"/>
            <a:ext cx="3333393" cy="713899"/>
          </a:xfrm>
          <a:prstGeom prst="rect">
            <a:avLst/>
          </a:prstGeom>
          <a:noFill/>
        </p:spPr>
        <p:txBody>
          <a:bodyPr wrap="square" lIns="0" tIns="0" rIns="0" bIns="0" rtlCol="0" anchor="t"/>
          <a:lstStyle/>
          <a:p>
            <a:pPr marL="0" indent="0" algn="l">
              <a:lnSpc>
                <a:spcPts val="2800"/>
              </a:lnSpc>
              <a:buNone/>
            </a:pPr>
            <a:r>
              <a:rPr lang="en-US" sz="175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1 = Heart Disease, 0 = No Heart Disease</a:t>
            </a:r>
            <a:endParaRPr lang="en-US" sz="1750" dirty="0"/>
          </a:p>
        </p:txBody>
      </p:sp>
      <p:sp>
        <p:nvSpPr>
          <p:cNvPr id="17" name="Text 14"/>
          <p:cNvSpPr/>
          <p:nvPr/>
        </p:nvSpPr>
        <p:spPr>
          <a:xfrm>
            <a:off x="780931" y="6183273"/>
            <a:ext cx="7582138" cy="1070848"/>
          </a:xfrm>
          <a:prstGeom prst="rect">
            <a:avLst/>
          </a:prstGeom>
          <a:noFill/>
        </p:spPr>
        <p:txBody>
          <a:bodyPr wrap="square" lIns="0" tIns="0" rIns="0" bIns="0" rtlCol="0" anchor="t"/>
          <a:lstStyle/>
          <a:p>
            <a:pPr marL="0" indent="0" algn="l">
              <a:lnSpc>
                <a:spcPts val="2800"/>
              </a:lnSpc>
              <a:buNone/>
            </a:pPr>
            <a:r>
              <a:rPr lang="en-US" sz="175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The dataset contains 1024 individual health records. It includes 14 features for heart disease classification. These features cover various medical measurements. The target column indicates presence or absence of heart disease.</a:t>
            </a:r>
            <a:endParaRPr lang="en-US" sz="1750" dirty="0"/>
          </a:p>
        </p:txBody>
      </p:sp>
      <p:pic>
        <p:nvPicPr>
          <p:cNvPr id="18" name="Picture 17"/>
          <p:cNvPicPr>
            <a:picLocks noChangeAspect="1"/>
          </p:cNvPicPr>
          <p:nvPr/>
        </p:nvPicPr>
        <p:blipFill>
          <a:blip r:embed="rId2"/>
          <a:stretch>
            <a:fillRect/>
          </a:stretch>
        </p:blipFill>
        <p:spPr>
          <a:xfrm>
            <a:off x="9155430" y="1929765"/>
            <a:ext cx="5471160" cy="43751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30195"/>
          </a:xfrm>
          <a:prstGeom prst="rect">
            <a:avLst/>
          </a:prstGeom>
        </p:spPr>
      </p:pic>
      <p:sp>
        <p:nvSpPr>
          <p:cNvPr id="3" name="Text 0"/>
          <p:cNvSpPr/>
          <p:nvPr/>
        </p:nvSpPr>
        <p:spPr>
          <a:xfrm>
            <a:off x="6255901" y="604599"/>
            <a:ext cx="4886206" cy="610791"/>
          </a:xfrm>
          <a:prstGeom prst="rect">
            <a:avLst/>
          </a:prstGeom>
          <a:noFill/>
        </p:spPr>
        <p:txBody>
          <a:bodyPr wrap="none" lIns="0" tIns="0" rIns="0" bIns="0" rtlCol="0" anchor="t"/>
          <a:lstStyle/>
          <a:p>
            <a:pPr marL="0" indent="0" algn="l">
              <a:lnSpc>
                <a:spcPts val="4800"/>
              </a:lnSpc>
              <a:buNone/>
            </a:pPr>
            <a:r>
              <a:rPr lang="en-US" sz="3800" b="1" dirty="0">
                <a:solidFill>
                  <a:srgbClr val="C6BFEE"/>
                </a:solidFill>
                <a:latin typeface="Bahnschrift" panose="020B0502040204020203" charset="0"/>
                <a:ea typeface="Prompt Medium" panose="00000800000000000000" pitchFamily="34" charset="-122"/>
                <a:cs typeface="Bahnschrift" panose="020B0502040204020203" charset="0"/>
              </a:rPr>
              <a:t>Preprocessing Steps</a:t>
            </a:r>
            <a:endParaRPr lang="en-US" sz="3800" b="1" dirty="0">
              <a:solidFill>
                <a:srgbClr val="C6BFEE"/>
              </a:solidFill>
              <a:latin typeface="Bahnschrift" panose="020B0502040204020203" charset="0"/>
              <a:ea typeface="Prompt Medium" panose="00000800000000000000" pitchFamily="34" charset="-122"/>
              <a:cs typeface="Bahnschrift" panose="020B0502040204020203" charset="0"/>
            </a:endParaRPr>
          </a:p>
        </p:txBody>
      </p:sp>
      <p:sp>
        <p:nvSpPr>
          <p:cNvPr id="4" name="Shape 1"/>
          <p:cNvSpPr/>
          <p:nvPr/>
        </p:nvSpPr>
        <p:spPr>
          <a:xfrm>
            <a:off x="6503194" y="1545193"/>
            <a:ext cx="30480" cy="4777621"/>
          </a:xfrm>
          <a:prstGeom prst="roundRect">
            <a:avLst>
              <a:gd name="adj" fmla="val 302988"/>
            </a:avLst>
          </a:prstGeom>
          <a:solidFill>
            <a:srgbClr val="6D4562"/>
          </a:solidFill>
        </p:spPr>
      </p:sp>
      <p:sp>
        <p:nvSpPr>
          <p:cNvPr id="5" name="Shape 2"/>
          <p:cNvSpPr/>
          <p:nvPr/>
        </p:nvSpPr>
        <p:spPr>
          <a:xfrm>
            <a:off x="6720066" y="1777246"/>
            <a:ext cx="659606" cy="30480"/>
          </a:xfrm>
          <a:prstGeom prst="roundRect">
            <a:avLst>
              <a:gd name="adj" fmla="val 302988"/>
            </a:avLst>
          </a:prstGeom>
          <a:solidFill>
            <a:srgbClr val="6D4562"/>
          </a:solidFill>
        </p:spPr>
      </p:sp>
      <p:sp>
        <p:nvSpPr>
          <p:cNvPr id="6" name="Shape 3"/>
          <p:cNvSpPr/>
          <p:nvPr/>
        </p:nvSpPr>
        <p:spPr>
          <a:xfrm>
            <a:off x="6255841" y="1545193"/>
            <a:ext cx="494705" cy="494705"/>
          </a:xfrm>
          <a:prstGeom prst="roundRect">
            <a:avLst>
              <a:gd name="adj" fmla="val 18668"/>
            </a:avLst>
          </a:prstGeom>
          <a:solidFill>
            <a:srgbClr val="542C49"/>
          </a:solidFill>
          <a:ln w="7620">
            <a:solidFill>
              <a:srgbClr val="6D4562"/>
            </a:solidFill>
            <a:prstDash val="solid"/>
          </a:ln>
        </p:spPr>
      </p:sp>
      <p:sp>
        <p:nvSpPr>
          <p:cNvPr id="7" name="Text 4"/>
          <p:cNvSpPr/>
          <p:nvPr/>
        </p:nvSpPr>
        <p:spPr>
          <a:xfrm>
            <a:off x="6356568" y="1609308"/>
            <a:ext cx="293132" cy="366355"/>
          </a:xfrm>
          <a:prstGeom prst="rect">
            <a:avLst/>
          </a:prstGeom>
          <a:noFill/>
        </p:spPr>
        <p:txBody>
          <a:bodyPr wrap="none" lIns="0" tIns="0" rIns="0" bIns="0" rtlCol="0" anchor="t"/>
          <a:lstStyle/>
          <a:p>
            <a:pPr marL="0" indent="0" algn="ctr">
              <a:lnSpc>
                <a:spcPts val="2300"/>
              </a:lnSpc>
              <a:buNone/>
            </a:pPr>
            <a:r>
              <a:rPr lang="en-US" sz="2300" dirty="0">
                <a:solidFill>
                  <a:srgbClr val="DAD8E9"/>
                </a:solidFill>
                <a:latin typeface="Bahnschrift" panose="020B0502040204020203" charset="0"/>
                <a:ea typeface="Prompt Medium" panose="00000800000000000000" pitchFamily="34" charset="-122"/>
                <a:cs typeface="Bahnschrift" panose="020B0502040204020203" charset="0"/>
              </a:rPr>
              <a:t>1</a:t>
            </a:r>
            <a:endParaRPr lang="en-US" sz="2300" dirty="0">
              <a:solidFill>
                <a:srgbClr val="DAD8E9"/>
              </a:solidFill>
              <a:latin typeface="Bahnschrift" panose="020B0502040204020203" charset="0"/>
              <a:ea typeface="Prompt Medium" panose="00000800000000000000" pitchFamily="34" charset="-122"/>
              <a:cs typeface="Bahnschrift" panose="020B0502040204020203" charset="0"/>
            </a:endParaRPr>
          </a:p>
        </p:txBody>
      </p:sp>
      <p:sp>
        <p:nvSpPr>
          <p:cNvPr id="8" name="Text 5"/>
          <p:cNvSpPr/>
          <p:nvPr/>
        </p:nvSpPr>
        <p:spPr>
          <a:xfrm>
            <a:off x="7602617" y="1620679"/>
            <a:ext cx="2443043" cy="305395"/>
          </a:xfrm>
          <a:prstGeom prst="rect">
            <a:avLst/>
          </a:prstGeom>
          <a:noFill/>
        </p:spPr>
        <p:txBody>
          <a:bodyPr wrap="none" lIns="0" tIns="0" rIns="0" bIns="0" rtlCol="0" anchor="t"/>
          <a:lstStyle/>
          <a:p>
            <a:pPr marL="0" indent="0" algn="l">
              <a:lnSpc>
                <a:spcPts val="2400"/>
              </a:lnSpc>
              <a:buNone/>
            </a:pPr>
            <a:r>
              <a:rPr lang="en-US" sz="1900" b="1" dirty="0">
                <a:solidFill>
                  <a:srgbClr val="DAD8E9"/>
                </a:solidFill>
                <a:latin typeface="Bahnschrift" panose="020B0502040204020203" charset="0"/>
                <a:ea typeface="Prompt Medium" panose="00000800000000000000" pitchFamily="34" charset="-122"/>
                <a:cs typeface="Bahnschrift" panose="020B0502040204020203" charset="0"/>
              </a:rPr>
              <a:t>Data Cleaning</a:t>
            </a:r>
            <a:endParaRPr lang="en-US" sz="1900" b="1" dirty="0">
              <a:solidFill>
                <a:srgbClr val="DAD8E9"/>
              </a:solidFill>
              <a:latin typeface="Bahnschrift" panose="020B0502040204020203" charset="0"/>
              <a:ea typeface="Prompt Medium" panose="00000800000000000000" pitchFamily="34" charset="-122"/>
              <a:cs typeface="Bahnschrift" panose="020B0502040204020203" charset="0"/>
            </a:endParaRPr>
          </a:p>
        </p:txBody>
      </p:sp>
      <p:sp>
        <p:nvSpPr>
          <p:cNvPr id="9" name="Text 6"/>
          <p:cNvSpPr/>
          <p:nvPr/>
        </p:nvSpPr>
        <p:spPr>
          <a:xfrm>
            <a:off x="7602617" y="2057995"/>
            <a:ext cx="6258282" cy="351830"/>
          </a:xfrm>
          <a:prstGeom prst="rect">
            <a:avLst/>
          </a:prstGeom>
          <a:noFill/>
        </p:spPr>
        <p:txBody>
          <a:bodyPr wrap="none" lIns="0" tIns="0" rIns="0" bIns="0" rtlCol="0" anchor="t"/>
          <a:lstStyle/>
          <a:p>
            <a:pPr marL="0" indent="0" algn="l">
              <a:lnSpc>
                <a:spcPts val="2750"/>
              </a:lnSpc>
              <a:buNone/>
            </a:pPr>
            <a:r>
              <a:rPr lang="en-US" sz="1700" dirty="0">
                <a:solidFill>
                  <a:srgbClr val="DAD8E9"/>
                </a:solidFill>
                <a:latin typeface="Bahnschrift" panose="020B0502040204020203" charset="0"/>
                <a:ea typeface="Mukta Light" panose="020B0000000000000000" pitchFamily="34" charset="-122"/>
                <a:cs typeface="Bahnschrift" panose="020B0502040204020203" charset="0"/>
              </a:rPr>
              <a:t>Checked for missing or incorrect values.</a:t>
            </a:r>
            <a:endParaRPr lang="en-US" sz="1700" dirty="0">
              <a:solidFill>
                <a:srgbClr val="DAD8E9"/>
              </a:solidFill>
              <a:latin typeface="Bahnschrift" panose="020B0502040204020203" charset="0"/>
              <a:ea typeface="Mukta Light" panose="020B0000000000000000" pitchFamily="34" charset="-122"/>
              <a:cs typeface="Bahnschrift" panose="020B0502040204020203" charset="0"/>
            </a:endParaRPr>
          </a:p>
        </p:txBody>
      </p:sp>
      <p:sp>
        <p:nvSpPr>
          <p:cNvPr id="10" name="Shape 7"/>
          <p:cNvSpPr/>
          <p:nvPr/>
        </p:nvSpPr>
        <p:spPr>
          <a:xfrm>
            <a:off x="6720066" y="3081576"/>
            <a:ext cx="659606" cy="30480"/>
          </a:xfrm>
          <a:prstGeom prst="roundRect">
            <a:avLst>
              <a:gd name="adj" fmla="val 302988"/>
            </a:avLst>
          </a:prstGeom>
          <a:solidFill>
            <a:srgbClr val="6D4562"/>
          </a:solidFill>
        </p:spPr>
      </p:sp>
      <p:sp>
        <p:nvSpPr>
          <p:cNvPr id="11" name="Shape 8"/>
          <p:cNvSpPr/>
          <p:nvPr/>
        </p:nvSpPr>
        <p:spPr>
          <a:xfrm>
            <a:off x="6255841" y="2849523"/>
            <a:ext cx="494705" cy="494705"/>
          </a:xfrm>
          <a:prstGeom prst="roundRect">
            <a:avLst>
              <a:gd name="adj" fmla="val 18668"/>
            </a:avLst>
          </a:prstGeom>
          <a:solidFill>
            <a:srgbClr val="542C49"/>
          </a:solidFill>
          <a:ln w="7620">
            <a:solidFill>
              <a:srgbClr val="6D4562"/>
            </a:solidFill>
            <a:prstDash val="solid"/>
          </a:ln>
        </p:spPr>
      </p:sp>
      <p:sp>
        <p:nvSpPr>
          <p:cNvPr id="12" name="Text 9"/>
          <p:cNvSpPr/>
          <p:nvPr/>
        </p:nvSpPr>
        <p:spPr>
          <a:xfrm>
            <a:off x="6356568" y="2913638"/>
            <a:ext cx="293132" cy="366355"/>
          </a:xfrm>
          <a:prstGeom prst="rect">
            <a:avLst/>
          </a:prstGeom>
          <a:noFill/>
        </p:spPr>
        <p:txBody>
          <a:bodyPr wrap="none" lIns="0" tIns="0" rIns="0" bIns="0" rtlCol="0" anchor="t"/>
          <a:lstStyle/>
          <a:p>
            <a:pPr marL="0" indent="0" algn="ctr">
              <a:lnSpc>
                <a:spcPts val="2300"/>
              </a:lnSpc>
              <a:buNone/>
            </a:pPr>
            <a:r>
              <a:rPr lang="en-US" sz="2300" dirty="0">
                <a:solidFill>
                  <a:srgbClr val="DAD8E9"/>
                </a:solidFill>
                <a:latin typeface="Bahnschrift" panose="020B0502040204020203" charset="0"/>
                <a:ea typeface="Prompt Medium" panose="00000800000000000000" pitchFamily="34" charset="-122"/>
                <a:cs typeface="Bahnschrift" panose="020B0502040204020203" charset="0"/>
              </a:rPr>
              <a:t>2</a:t>
            </a:r>
            <a:endParaRPr lang="en-US" sz="2300" dirty="0">
              <a:solidFill>
                <a:srgbClr val="DAD8E9"/>
              </a:solidFill>
              <a:latin typeface="Bahnschrift" panose="020B0502040204020203" charset="0"/>
              <a:ea typeface="Prompt Medium" panose="00000800000000000000" pitchFamily="34" charset="-122"/>
              <a:cs typeface="Bahnschrift" panose="020B0502040204020203" charset="0"/>
            </a:endParaRPr>
          </a:p>
        </p:txBody>
      </p:sp>
      <p:sp>
        <p:nvSpPr>
          <p:cNvPr id="13" name="Text 10"/>
          <p:cNvSpPr/>
          <p:nvPr/>
        </p:nvSpPr>
        <p:spPr>
          <a:xfrm>
            <a:off x="7602617" y="2925008"/>
            <a:ext cx="2443043" cy="305395"/>
          </a:xfrm>
          <a:prstGeom prst="rect">
            <a:avLst/>
          </a:prstGeom>
          <a:noFill/>
        </p:spPr>
        <p:txBody>
          <a:bodyPr wrap="none" lIns="0" tIns="0" rIns="0" bIns="0" rtlCol="0" anchor="t"/>
          <a:lstStyle/>
          <a:p>
            <a:pPr marL="0" indent="0" algn="l">
              <a:lnSpc>
                <a:spcPts val="2400"/>
              </a:lnSpc>
              <a:buNone/>
            </a:pPr>
            <a:r>
              <a:rPr lang="en-US" sz="1900" b="1" dirty="0">
                <a:solidFill>
                  <a:srgbClr val="C6BFEE"/>
                </a:solidFill>
                <a:latin typeface="Bahnschrift" panose="020B0502040204020203" charset="0"/>
                <a:cs typeface="Bahnschrift" panose="020B0502040204020203" charset="0"/>
              </a:rPr>
              <a:t>removing dublicates</a:t>
            </a:r>
            <a:endParaRPr lang="en-US" sz="1900" b="1" dirty="0">
              <a:solidFill>
                <a:srgbClr val="C6BFEE"/>
              </a:solidFill>
              <a:latin typeface="Bahnschrift" panose="020B0502040204020203" charset="0"/>
              <a:cs typeface="Bahnschrift" panose="020B0502040204020203" charset="0"/>
            </a:endParaRPr>
          </a:p>
        </p:txBody>
      </p:sp>
      <p:sp>
        <p:nvSpPr>
          <p:cNvPr id="14" name="Text 11"/>
          <p:cNvSpPr/>
          <p:nvPr/>
        </p:nvSpPr>
        <p:spPr>
          <a:xfrm>
            <a:off x="7602617" y="3362325"/>
            <a:ext cx="6258282" cy="351830"/>
          </a:xfrm>
          <a:prstGeom prst="rect">
            <a:avLst/>
          </a:prstGeom>
          <a:noFill/>
        </p:spPr>
        <p:txBody>
          <a:bodyPr wrap="none" lIns="0" tIns="0" rIns="0" bIns="0" rtlCol="0" anchor="t"/>
          <a:lstStyle/>
          <a:p>
            <a:pPr marL="0" indent="0" algn="l">
              <a:lnSpc>
                <a:spcPts val="2750"/>
              </a:lnSpc>
              <a:buNone/>
            </a:pPr>
            <a:r>
              <a:rPr lang="en-US" sz="1700" dirty="0">
                <a:solidFill>
                  <a:srgbClr val="C6BFEE"/>
                </a:solidFill>
                <a:latin typeface="Bahnschrift" panose="020B0502040204020203" charset="0"/>
                <a:cs typeface="Bahnschrift" panose="020B0502040204020203" charset="0"/>
              </a:rPr>
              <a:t>removing redundancy</a:t>
            </a:r>
            <a:endParaRPr lang="en-US" sz="1700" dirty="0">
              <a:solidFill>
                <a:srgbClr val="C6BFEE"/>
              </a:solidFill>
              <a:latin typeface="Bahnschrift" panose="020B0502040204020203" charset="0"/>
              <a:cs typeface="Bahnschrift" panose="020B0502040204020203" charset="0"/>
            </a:endParaRPr>
          </a:p>
        </p:txBody>
      </p:sp>
      <p:sp>
        <p:nvSpPr>
          <p:cNvPr id="15" name="Shape 12"/>
          <p:cNvSpPr/>
          <p:nvPr/>
        </p:nvSpPr>
        <p:spPr>
          <a:xfrm>
            <a:off x="6720066" y="4385905"/>
            <a:ext cx="659606" cy="30480"/>
          </a:xfrm>
          <a:prstGeom prst="roundRect">
            <a:avLst>
              <a:gd name="adj" fmla="val 302988"/>
            </a:avLst>
          </a:prstGeom>
          <a:solidFill>
            <a:srgbClr val="6D4562"/>
          </a:solidFill>
        </p:spPr>
      </p:sp>
      <p:sp>
        <p:nvSpPr>
          <p:cNvPr id="16" name="Shape 13"/>
          <p:cNvSpPr/>
          <p:nvPr/>
        </p:nvSpPr>
        <p:spPr>
          <a:xfrm>
            <a:off x="6255841" y="4153853"/>
            <a:ext cx="494705" cy="494705"/>
          </a:xfrm>
          <a:prstGeom prst="roundRect">
            <a:avLst>
              <a:gd name="adj" fmla="val 18668"/>
            </a:avLst>
          </a:prstGeom>
          <a:solidFill>
            <a:srgbClr val="542C49"/>
          </a:solidFill>
          <a:ln w="7620">
            <a:solidFill>
              <a:srgbClr val="6D4562"/>
            </a:solidFill>
            <a:prstDash val="solid"/>
          </a:ln>
        </p:spPr>
      </p:sp>
      <p:sp>
        <p:nvSpPr>
          <p:cNvPr id="17" name="Text 14"/>
          <p:cNvSpPr/>
          <p:nvPr/>
        </p:nvSpPr>
        <p:spPr>
          <a:xfrm>
            <a:off x="6356568" y="4217968"/>
            <a:ext cx="293132" cy="366355"/>
          </a:xfrm>
          <a:prstGeom prst="rect">
            <a:avLst/>
          </a:prstGeom>
          <a:noFill/>
        </p:spPr>
        <p:txBody>
          <a:bodyPr wrap="none" lIns="0" tIns="0" rIns="0" bIns="0" rtlCol="0" anchor="t"/>
          <a:lstStyle/>
          <a:p>
            <a:pPr marL="0" indent="0" algn="ctr">
              <a:lnSpc>
                <a:spcPts val="2300"/>
              </a:lnSpc>
              <a:buNone/>
            </a:pPr>
            <a:r>
              <a:rPr lang="en-US" sz="2300" dirty="0">
                <a:solidFill>
                  <a:srgbClr val="DAD8E9"/>
                </a:solidFill>
                <a:latin typeface="Bahnschrift" panose="020B0502040204020203" charset="0"/>
                <a:ea typeface="Prompt Medium" panose="00000800000000000000" pitchFamily="34" charset="-122"/>
                <a:cs typeface="Bahnschrift" panose="020B0502040204020203" charset="0"/>
              </a:rPr>
              <a:t>3</a:t>
            </a:r>
            <a:endParaRPr lang="en-US" sz="2300" dirty="0">
              <a:solidFill>
                <a:srgbClr val="DAD8E9"/>
              </a:solidFill>
              <a:latin typeface="Bahnschrift" panose="020B0502040204020203" charset="0"/>
              <a:ea typeface="Prompt Medium" panose="00000800000000000000" pitchFamily="34" charset="-122"/>
              <a:cs typeface="Bahnschrift" panose="020B0502040204020203" charset="0"/>
            </a:endParaRPr>
          </a:p>
        </p:txBody>
      </p:sp>
      <p:sp>
        <p:nvSpPr>
          <p:cNvPr id="18" name="Text 15"/>
          <p:cNvSpPr/>
          <p:nvPr/>
        </p:nvSpPr>
        <p:spPr>
          <a:xfrm>
            <a:off x="7602617" y="4229338"/>
            <a:ext cx="2443043" cy="305395"/>
          </a:xfrm>
          <a:prstGeom prst="rect">
            <a:avLst/>
          </a:prstGeom>
          <a:noFill/>
        </p:spPr>
        <p:txBody>
          <a:bodyPr wrap="none" lIns="0" tIns="0" rIns="0" bIns="0" rtlCol="0" anchor="t"/>
          <a:lstStyle/>
          <a:p>
            <a:pPr marL="0" indent="0" algn="l">
              <a:lnSpc>
                <a:spcPts val="2400"/>
              </a:lnSpc>
              <a:buNone/>
            </a:pPr>
            <a:r>
              <a:rPr lang="en-US" sz="1900" b="1" dirty="0">
                <a:solidFill>
                  <a:srgbClr val="DAD8E9"/>
                </a:solidFill>
                <a:latin typeface="Bahnschrift" panose="020B0502040204020203" charset="0"/>
                <a:ea typeface="Prompt Medium" panose="00000800000000000000" pitchFamily="34" charset="-122"/>
                <a:cs typeface="Bahnschrift" panose="020B0502040204020203" charset="0"/>
              </a:rPr>
              <a:t>Feature Scaling</a:t>
            </a:r>
            <a:endParaRPr lang="en-US" sz="1900" b="1" dirty="0">
              <a:solidFill>
                <a:srgbClr val="DAD8E9"/>
              </a:solidFill>
              <a:latin typeface="Bahnschrift" panose="020B0502040204020203" charset="0"/>
              <a:ea typeface="Prompt Medium" panose="00000800000000000000" pitchFamily="34" charset="-122"/>
              <a:cs typeface="Bahnschrift" panose="020B0502040204020203" charset="0"/>
            </a:endParaRPr>
          </a:p>
        </p:txBody>
      </p:sp>
      <p:sp>
        <p:nvSpPr>
          <p:cNvPr id="19" name="Text 16"/>
          <p:cNvSpPr/>
          <p:nvPr/>
        </p:nvSpPr>
        <p:spPr>
          <a:xfrm>
            <a:off x="7602617" y="4666655"/>
            <a:ext cx="6258282" cy="351830"/>
          </a:xfrm>
          <a:prstGeom prst="rect">
            <a:avLst/>
          </a:prstGeom>
          <a:noFill/>
        </p:spPr>
        <p:txBody>
          <a:bodyPr wrap="none" lIns="0" tIns="0" rIns="0" bIns="0" rtlCol="0" anchor="t"/>
          <a:lstStyle/>
          <a:p>
            <a:pPr marL="0" indent="0" algn="l">
              <a:lnSpc>
                <a:spcPts val="2750"/>
              </a:lnSpc>
              <a:buNone/>
            </a:pPr>
            <a:r>
              <a:rPr lang="en-US" sz="1700" dirty="0">
                <a:solidFill>
                  <a:srgbClr val="DAD8E9"/>
                </a:solidFill>
                <a:latin typeface="Bahnschrift" panose="020B0502040204020203" charset="0"/>
                <a:ea typeface="Mukta Light" panose="020B0000000000000000" pitchFamily="34" charset="-122"/>
                <a:cs typeface="Bahnschrift" panose="020B0502040204020203" charset="0"/>
              </a:rPr>
              <a:t>Applied StandardScaler to normalize numeric values.</a:t>
            </a:r>
            <a:endParaRPr lang="en-US" sz="1700" dirty="0">
              <a:solidFill>
                <a:srgbClr val="DAD8E9"/>
              </a:solidFill>
              <a:latin typeface="Bahnschrift" panose="020B0502040204020203" charset="0"/>
              <a:ea typeface="Mukta Light" panose="020B0000000000000000" pitchFamily="34" charset="-122"/>
              <a:cs typeface="Bahnschrift" panose="020B0502040204020203" charset="0"/>
            </a:endParaRPr>
          </a:p>
        </p:txBody>
      </p:sp>
      <p:sp>
        <p:nvSpPr>
          <p:cNvPr id="20" name="Shape 17"/>
          <p:cNvSpPr/>
          <p:nvPr/>
        </p:nvSpPr>
        <p:spPr>
          <a:xfrm>
            <a:off x="6720066" y="5690235"/>
            <a:ext cx="659606" cy="30480"/>
          </a:xfrm>
          <a:prstGeom prst="roundRect">
            <a:avLst>
              <a:gd name="adj" fmla="val 302988"/>
            </a:avLst>
          </a:prstGeom>
          <a:solidFill>
            <a:srgbClr val="6D4562"/>
          </a:solidFill>
        </p:spPr>
      </p:sp>
      <p:sp>
        <p:nvSpPr>
          <p:cNvPr id="21" name="Shape 18"/>
          <p:cNvSpPr/>
          <p:nvPr/>
        </p:nvSpPr>
        <p:spPr>
          <a:xfrm>
            <a:off x="6255841" y="5458182"/>
            <a:ext cx="494705" cy="494705"/>
          </a:xfrm>
          <a:prstGeom prst="roundRect">
            <a:avLst>
              <a:gd name="adj" fmla="val 18668"/>
            </a:avLst>
          </a:prstGeom>
          <a:solidFill>
            <a:srgbClr val="542C49"/>
          </a:solidFill>
          <a:ln w="7620">
            <a:solidFill>
              <a:srgbClr val="6D4562"/>
            </a:solidFill>
            <a:prstDash val="solid"/>
          </a:ln>
        </p:spPr>
      </p:sp>
      <p:sp>
        <p:nvSpPr>
          <p:cNvPr id="22" name="Text 19"/>
          <p:cNvSpPr/>
          <p:nvPr/>
        </p:nvSpPr>
        <p:spPr>
          <a:xfrm>
            <a:off x="6356568" y="5522297"/>
            <a:ext cx="293132" cy="366355"/>
          </a:xfrm>
          <a:prstGeom prst="rect">
            <a:avLst/>
          </a:prstGeom>
          <a:noFill/>
        </p:spPr>
        <p:txBody>
          <a:bodyPr wrap="none" lIns="0" tIns="0" rIns="0" bIns="0" rtlCol="0" anchor="t"/>
          <a:lstStyle/>
          <a:p>
            <a:pPr marL="0" indent="0" algn="ctr">
              <a:lnSpc>
                <a:spcPts val="2300"/>
              </a:lnSpc>
              <a:buNone/>
            </a:pPr>
            <a:r>
              <a:rPr lang="en-US" sz="2300" dirty="0">
                <a:solidFill>
                  <a:srgbClr val="DAD8E9"/>
                </a:solidFill>
                <a:latin typeface="Bahnschrift" panose="020B0502040204020203" charset="0"/>
                <a:ea typeface="Prompt Medium" panose="00000800000000000000" pitchFamily="34" charset="-122"/>
                <a:cs typeface="Bahnschrift" panose="020B0502040204020203" charset="0"/>
              </a:rPr>
              <a:t>4</a:t>
            </a:r>
            <a:endParaRPr lang="en-US" sz="2300" dirty="0">
              <a:solidFill>
                <a:srgbClr val="DAD8E9"/>
              </a:solidFill>
              <a:latin typeface="Bahnschrift" panose="020B0502040204020203" charset="0"/>
              <a:ea typeface="Prompt Medium" panose="00000800000000000000" pitchFamily="34" charset="-122"/>
              <a:cs typeface="Bahnschrift" panose="020B0502040204020203" charset="0"/>
            </a:endParaRPr>
          </a:p>
        </p:txBody>
      </p:sp>
      <p:sp>
        <p:nvSpPr>
          <p:cNvPr id="23" name="Text 20"/>
          <p:cNvSpPr/>
          <p:nvPr/>
        </p:nvSpPr>
        <p:spPr>
          <a:xfrm>
            <a:off x="7602617" y="5533668"/>
            <a:ext cx="3023711" cy="305395"/>
          </a:xfrm>
          <a:prstGeom prst="rect">
            <a:avLst/>
          </a:prstGeom>
          <a:noFill/>
        </p:spPr>
        <p:txBody>
          <a:bodyPr wrap="none" lIns="0" tIns="0" rIns="0" bIns="0" rtlCol="0" anchor="t"/>
          <a:lstStyle/>
          <a:p>
            <a:pPr marL="0" indent="0" algn="l">
              <a:lnSpc>
                <a:spcPts val="2400"/>
              </a:lnSpc>
              <a:buNone/>
            </a:pPr>
            <a:r>
              <a:rPr lang="en-US" sz="1900" dirty="0">
                <a:solidFill>
                  <a:srgbClr val="C6BFEE"/>
                </a:solidFill>
                <a:latin typeface="Bahnschrift" panose="020B0502040204020203" charset="0"/>
                <a:cs typeface="Bahnschrift" panose="020B0502040204020203" charset="0"/>
              </a:rPr>
              <a:t>outlier detection </a:t>
            </a:r>
            <a:endParaRPr lang="en-US" sz="1900" dirty="0">
              <a:solidFill>
                <a:srgbClr val="C6BFEE"/>
              </a:solidFill>
              <a:latin typeface="Bahnschrift" panose="020B0502040204020203" charset="0"/>
              <a:cs typeface="Bahnschrift" panose="020B0502040204020203" charset="0"/>
            </a:endParaRPr>
          </a:p>
        </p:txBody>
      </p:sp>
      <p:sp>
        <p:nvSpPr>
          <p:cNvPr id="24" name="Text 21"/>
          <p:cNvSpPr/>
          <p:nvPr/>
        </p:nvSpPr>
        <p:spPr>
          <a:xfrm>
            <a:off x="7602617" y="5970984"/>
            <a:ext cx="6258282" cy="351830"/>
          </a:xfrm>
          <a:prstGeom prst="rect">
            <a:avLst/>
          </a:prstGeom>
          <a:noFill/>
        </p:spPr>
        <p:txBody>
          <a:bodyPr wrap="none" lIns="0" tIns="0" rIns="0" bIns="0" rtlCol="0" anchor="t"/>
          <a:lstStyle/>
          <a:p>
            <a:pPr marL="0" indent="0" algn="l">
              <a:lnSpc>
                <a:spcPts val="2750"/>
              </a:lnSpc>
              <a:buNone/>
            </a:pPr>
            <a:r>
              <a:rPr lang="en-US" sz="1700" dirty="0">
                <a:solidFill>
                  <a:srgbClr val="C6BFEE"/>
                </a:solidFill>
                <a:latin typeface="Bahnschrift" panose="020B0502040204020203" charset="0"/>
                <a:cs typeface="Bahnschrift" panose="020B0502040204020203" charset="0"/>
              </a:rPr>
              <a:t>removing outliers</a:t>
            </a:r>
            <a:endParaRPr lang="en-US" sz="1700" dirty="0">
              <a:solidFill>
                <a:srgbClr val="C6BFEE"/>
              </a:solidFill>
              <a:latin typeface="Bahnschrift" panose="020B0502040204020203" charset="0"/>
              <a:cs typeface="Bahnschrift" panose="020B0502040204020203" charset="0"/>
            </a:endParaRPr>
          </a:p>
        </p:txBody>
      </p:sp>
      <p:sp>
        <p:nvSpPr>
          <p:cNvPr id="25" name="Text 22"/>
          <p:cNvSpPr/>
          <p:nvPr/>
        </p:nvSpPr>
        <p:spPr>
          <a:xfrm>
            <a:off x="6255901" y="6570107"/>
            <a:ext cx="7604998" cy="1055489"/>
          </a:xfrm>
          <a:prstGeom prst="rect">
            <a:avLst/>
          </a:prstGeom>
          <a:noFill/>
        </p:spPr>
        <p:txBody>
          <a:bodyPr wrap="square" lIns="0" tIns="0" rIns="0" bIns="0" rtlCol="0" anchor="t"/>
          <a:lstStyle/>
          <a:p>
            <a:pPr marL="0" indent="0" algn="l">
              <a:lnSpc>
                <a:spcPts val="2750"/>
              </a:lnSpc>
              <a:buNone/>
            </a:pPr>
            <a:endParaRPr lang="en-US" sz="1700" dirty="0">
              <a:solidFill>
                <a:srgbClr val="DAD8E9"/>
              </a:solidFill>
              <a:latin typeface="Bahnschrift" panose="020B0502040204020203" charset="0"/>
              <a:ea typeface="Mukta Light" panose="020B0000000000000000" pitchFamily="34" charset="-122"/>
              <a:cs typeface="Bahnschrift" panose="020B0502040204020203" charset="0"/>
            </a:endParaRPr>
          </a:p>
        </p:txBody>
      </p:sp>
      <p:sp>
        <p:nvSpPr>
          <p:cNvPr id="26" name="Rectangles 25"/>
          <p:cNvSpPr/>
          <p:nvPr/>
        </p:nvSpPr>
        <p:spPr>
          <a:xfrm>
            <a:off x="12713335" y="7684770"/>
            <a:ext cx="1828800" cy="528320"/>
          </a:xfrm>
          <a:prstGeom prst="rect">
            <a:avLst/>
          </a:prstGeom>
          <a:solidFill>
            <a:srgbClr val="0A0B21"/>
          </a:solidFill>
          <a:ln>
            <a:solidFill>
              <a:srgbClr val="0A0B2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latin typeface="Bahnschrift" panose="020B0502040204020203" charset="0"/>
              <a:cs typeface="Bahnschrift" panose="020B0502040204020203"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4037" y="939086"/>
            <a:ext cx="5486400" cy="685800"/>
          </a:xfrm>
          <a:prstGeom prst="rect">
            <a:avLst/>
          </a:prstGeom>
          <a:noFill/>
        </p:spPr>
        <p:txBody>
          <a:bodyPr wrap="none" lIns="0" tIns="0" rIns="0" bIns="0" rtlCol="0" anchor="t"/>
          <a:lstStyle/>
          <a:p>
            <a:pPr marL="0" indent="0" algn="l">
              <a:lnSpc>
                <a:spcPts val="5400"/>
              </a:lnSpc>
              <a:buNone/>
            </a:pPr>
            <a:r>
              <a:rPr lang="en-US" sz="43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rPr>
              <a:t>Models Used</a:t>
            </a:r>
            <a:endParaRPr lang="en-US" sz="4300" dirty="0"/>
          </a:p>
        </p:txBody>
      </p:sp>
      <p:sp>
        <p:nvSpPr>
          <p:cNvPr id="3" name="Text 1"/>
          <p:cNvSpPr/>
          <p:nvPr/>
        </p:nvSpPr>
        <p:spPr>
          <a:xfrm>
            <a:off x="848162" y="2311837"/>
            <a:ext cx="2743200" cy="342900"/>
          </a:xfrm>
          <a:prstGeom prst="rect">
            <a:avLst/>
          </a:prstGeom>
          <a:noFill/>
        </p:spPr>
        <p:txBody>
          <a:bodyPr wrap="none" lIns="0" tIns="0" rIns="0" bIns="0" rtlCol="0" anchor="t"/>
          <a:lstStyle/>
          <a:p>
            <a:pPr marL="0" indent="0" algn="l">
              <a:lnSpc>
                <a:spcPts val="2700"/>
              </a:lnSpc>
              <a:buNone/>
            </a:pPr>
            <a:r>
              <a:rPr lang="en-US" sz="32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rPr>
              <a:t>DECISION TREE</a:t>
            </a:r>
            <a:endParaRPr lang="en-US" sz="32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endParaRPr>
          </a:p>
        </p:txBody>
      </p:sp>
      <p:sp>
        <p:nvSpPr>
          <p:cNvPr id="4" name="Text 2"/>
          <p:cNvSpPr/>
          <p:nvPr/>
        </p:nvSpPr>
        <p:spPr>
          <a:xfrm>
            <a:off x="824230" y="2929890"/>
            <a:ext cx="5526405" cy="893445"/>
          </a:xfrm>
          <a:prstGeom prst="rect">
            <a:avLst/>
          </a:prstGeom>
          <a:noFill/>
        </p:spPr>
        <p:txBody>
          <a:bodyPr wrap="square" lIns="0" tIns="0" rIns="0" bIns="0" rtlCol="0" anchor="t"/>
          <a:lstStyle/>
          <a:p>
            <a:pPr marL="0" indent="0" algn="l">
              <a:lnSpc>
                <a:spcPts val="3100"/>
              </a:lnSpc>
              <a:buNone/>
            </a:pPr>
            <a:r>
              <a:rPr lang="en-US" sz="28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A tree-like structure for clear decision-making. Simple to interpret.</a:t>
            </a:r>
            <a:endParaRPr lang="en-US" sz="28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endParaRPr>
          </a:p>
        </p:txBody>
      </p:sp>
      <p:sp>
        <p:nvSpPr>
          <p:cNvPr id="5" name="Text 3"/>
          <p:cNvSpPr/>
          <p:nvPr/>
        </p:nvSpPr>
        <p:spPr>
          <a:xfrm>
            <a:off x="5372695" y="3233857"/>
            <a:ext cx="2743200" cy="342900"/>
          </a:xfrm>
          <a:prstGeom prst="rect">
            <a:avLst/>
          </a:prstGeom>
          <a:noFill/>
        </p:spPr>
        <p:txBody>
          <a:bodyPr wrap="none" lIns="0" tIns="0" rIns="0" bIns="0" rtlCol="0" anchor="t"/>
          <a:lstStyle/>
          <a:p>
            <a:pPr marL="0" indent="0" algn="l">
              <a:lnSpc>
                <a:spcPts val="2700"/>
              </a:lnSpc>
              <a:buNone/>
            </a:pPr>
            <a:endParaRPr lang="en-US" sz="2150" dirty="0"/>
          </a:p>
        </p:txBody>
      </p:sp>
      <p:sp>
        <p:nvSpPr>
          <p:cNvPr id="6" name="Text 4"/>
          <p:cNvSpPr/>
          <p:nvPr/>
        </p:nvSpPr>
        <p:spPr>
          <a:xfrm>
            <a:off x="5372695" y="3823573"/>
            <a:ext cx="3898821" cy="790099"/>
          </a:xfrm>
          <a:prstGeom prst="rect">
            <a:avLst/>
          </a:prstGeom>
          <a:noFill/>
        </p:spPr>
        <p:txBody>
          <a:bodyPr wrap="square" lIns="0" tIns="0" rIns="0" bIns="0" rtlCol="0" anchor="t"/>
          <a:lstStyle/>
          <a:p>
            <a:pPr marL="0" indent="0" algn="l">
              <a:lnSpc>
                <a:spcPts val="3100"/>
              </a:lnSpc>
              <a:buNone/>
            </a:pPr>
            <a:endParaRPr lang="en-US" sz="1900" dirty="0"/>
          </a:p>
        </p:txBody>
      </p:sp>
      <p:sp>
        <p:nvSpPr>
          <p:cNvPr id="7" name="Text 5"/>
          <p:cNvSpPr/>
          <p:nvPr/>
        </p:nvSpPr>
        <p:spPr>
          <a:xfrm>
            <a:off x="9881354" y="3233857"/>
            <a:ext cx="3281720" cy="342900"/>
          </a:xfrm>
          <a:prstGeom prst="rect">
            <a:avLst/>
          </a:prstGeom>
          <a:noFill/>
        </p:spPr>
        <p:txBody>
          <a:bodyPr wrap="none" lIns="0" tIns="0" rIns="0" bIns="0" rtlCol="0" anchor="t"/>
          <a:lstStyle/>
          <a:p>
            <a:pPr marL="0" indent="0" algn="l">
              <a:lnSpc>
                <a:spcPts val="2700"/>
              </a:lnSpc>
              <a:buNone/>
            </a:pPr>
            <a:endParaRPr lang="en-US" sz="2150" dirty="0"/>
          </a:p>
        </p:txBody>
      </p:sp>
      <p:sp>
        <p:nvSpPr>
          <p:cNvPr id="8" name="Text 6"/>
          <p:cNvSpPr/>
          <p:nvPr/>
        </p:nvSpPr>
        <p:spPr>
          <a:xfrm>
            <a:off x="9881354" y="3823573"/>
            <a:ext cx="3898821" cy="1185148"/>
          </a:xfrm>
          <a:prstGeom prst="rect">
            <a:avLst/>
          </a:prstGeom>
          <a:noFill/>
        </p:spPr>
        <p:txBody>
          <a:bodyPr wrap="square" lIns="0" tIns="0" rIns="0" bIns="0" rtlCol="0" anchor="t"/>
          <a:lstStyle/>
          <a:p>
            <a:pPr marL="0" indent="0" algn="l">
              <a:lnSpc>
                <a:spcPts val="3100"/>
              </a:lnSpc>
              <a:buNone/>
            </a:pPr>
            <a:endParaRPr lang="en-US" sz="1900" dirty="0"/>
          </a:p>
        </p:txBody>
      </p:sp>
      <p:sp>
        <p:nvSpPr>
          <p:cNvPr id="9" name="Text 7"/>
          <p:cNvSpPr/>
          <p:nvPr/>
        </p:nvSpPr>
        <p:spPr>
          <a:xfrm>
            <a:off x="864037" y="5508546"/>
            <a:ext cx="12902327" cy="790099"/>
          </a:xfrm>
          <a:prstGeom prst="rect">
            <a:avLst/>
          </a:prstGeom>
          <a:noFill/>
        </p:spPr>
        <p:txBody>
          <a:bodyPr wrap="square" lIns="0" tIns="0" rIns="0" bIns="0" rtlCol="0" anchor="t"/>
          <a:lstStyle/>
          <a:p>
            <a:pPr marL="0" indent="0" algn="l">
              <a:lnSpc>
                <a:spcPts val="3100"/>
              </a:lnSpc>
              <a:buNone/>
            </a:pPr>
            <a:endParaRPr lang="en-US" sz="1900" dirty="0"/>
          </a:p>
        </p:txBody>
      </p:sp>
      <p:sp>
        <p:nvSpPr>
          <p:cNvPr id="10" name="Rectangles 9"/>
          <p:cNvSpPr/>
          <p:nvPr/>
        </p:nvSpPr>
        <p:spPr>
          <a:xfrm>
            <a:off x="12713335" y="7684770"/>
            <a:ext cx="1828800" cy="528320"/>
          </a:xfrm>
          <a:prstGeom prst="rect">
            <a:avLst/>
          </a:prstGeom>
          <a:solidFill>
            <a:srgbClr val="0A0B21"/>
          </a:solidFill>
          <a:ln>
            <a:solidFill>
              <a:srgbClr val="0A0B2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3" name="Text Box 12"/>
          <p:cNvSpPr txBox="1"/>
          <p:nvPr/>
        </p:nvSpPr>
        <p:spPr>
          <a:xfrm>
            <a:off x="848360" y="4176395"/>
            <a:ext cx="7045325" cy="437515"/>
          </a:xfrm>
          <a:prstGeom prst="rect">
            <a:avLst/>
          </a:prstGeom>
          <a:noFill/>
        </p:spPr>
        <p:txBody>
          <a:bodyPr wrap="square" rtlCol="0" anchor="t">
            <a:spAutoFit/>
          </a:bodyPr>
          <a:p>
            <a:pPr marL="0" indent="0" algn="l">
              <a:lnSpc>
                <a:spcPts val="2700"/>
              </a:lnSpc>
              <a:buNone/>
            </a:pPr>
            <a:r>
              <a:rPr lang="en-US" sz="32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sym typeface="+mn-ea"/>
              </a:rPr>
              <a:t>CODE</a:t>
            </a:r>
            <a:endParaRPr lang="en-US" sz="32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sym typeface="+mn-ea"/>
            </a:endParaRPr>
          </a:p>
        </p:txBody>
      </p:sp>
      <p:pic>
        <p:nvPicPr>
          <p:cNvPr id="15" name="Picture 14"/>
          <p:cNvPicPr>
            <a:picLocks noChangeAspect="1"/>
          </p:cNvPicPr>
          <p:nvPr/>
        </p:nvPicPr>
        <p:blipFill>
          <a:blip r:embed="rId1"/>
          <a:stretch>
            <a:fillRect/>
          </a:stretch>
        </p:blipFill>
        <p:spPr>
          <a:xfrm>
            <a:off x="864235" y="4860290"/>
            <a:ext cx="7029450" cy="2826385"/>
          </a:xfrm>
          <a:prstGeom prst="rect">
            <a:avLst/>
          </a:prstGeom>
        </p:spPr>
      </p:pic>
      <p:pic>
        <p:nvPicPr>
          <p:cNvPr id="16" name="Picture 15"/>
          <p:cNvPicPr>
            <a:picLocks noChangeAspect="1"/>
          </p:cNvPicPr>
          <p:nvPr/>
        </p:nvPicPr>
        <p:blipFill>
          <a:blip r:embed="rId2"/>
          <a:stretch>
            <a:fillRect/>
          </a:stretch>
        </p:blipFill>
        <p:spPr>
          <a:xfrm>
            <a:off x="8344535" y="340360"/>
            <a:ext cx="5753100" cy="3200400"/>
          </a:xfrm>
          <a:prstGeom prst="rect">
            <a:avLst/>
          </a:prstGeom>
        </p:spPr>
      </p:pic>
      <p:pic>
        <p:nvPicPr>
          <p:cNvPr id="17" name="Picture 16"/>
          <p:cNvPicPr>
            <a:picLocks noChangeAspect="1"/>
          </p:cNvPicPr>
          <p:nvPr/>
        </p:nvPicPr>
        <p:blipFill>
          <a:blip r:embed="rId3"/>
          <a:stretch>
            <a:fillRect/>
          </a:stretch>
        </p:blipFill>
        <p:spPr>
          <a:xfrm>
            <a:off x="8344535" y="3693160"/>
            <a:ext cx="5735955" cy="41116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4037" y="939086"/>
            <a:ext cx="5486400" cy="685800"/>
          </a:xfrm>
          <a:prstGeom prst="rect">
            <a:avLst/>
          </a:prstGeom>
          <a:noFill/>
        </p:spPr>
        <p:txBody>
          <a:bodyPr wrap="none" lIns="0" tIns="0" rIns="0" bIns="0" rtlCol="0" anchor="t"/>
          <a:lstStyle/>
          <a:p>
            <a:pPr marL="0" indent="0" algn="l">
              <a:lnSpc>
                <a:spcPts val="5400"/>
              </a:lnSpc>
              <a:buNone/>
            </a:pPr>
            <a:r>
              <a:rPr lang="en-US" sz="43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rPr>
              <a:t>Models Used</a:t>
            </a:r>
            <a:endParaRPr lang="en-US" sz="4300" dirty="0"/>
          </a:p>
        </p:txBody>
      </p:sp>
      <p:sp>
        <p:nvSpPr>
          <p:cNvPr id="3" name="Text 1"/>
          <p:cNvSpPr/>
          <p:nvPr/>
        </p:nvSpPr>
        <p:spPr>
          <a:xfrm>
            <a:off x="848162" y="2311837"/>
            <a:ext cx="2743200" cy="342900"/>
          </a:xfrm>
          <a:prstGeom prst="rect">
            <a:avLst/>
          </a:prstGeom>
          <a:noFill/>
        </p:spPr>
        <p:txBody>
          <a:bodyPr wrap="none" lIns="0" tIns="0" rIns="0" bIns="0" rtlCol="0" anchor="t"/>
          <a:lstStyle/>
          <a:p>
            <a:pPr marL="0" indent="0" algn="l">
              <a:lnSpc>
                <a:spcPts val="2700"/>
              </a:lnSpc>
              <a:buNone/>
            </a:pPr>
            <a:r>
              <a:rPr lang="en-US" sz="32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sym typeface="+mn-ea"/>
              </a:rPr>
              <a:t>Random Forest</a:t>
            </a:r>
            <a:endParaRPr lang="en-US" sz="32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endParaRPr>
          </a:p>
        </p:txBody>
      </p:sp>
      <p:sp>
        <p:nvSpPr>
          <p:cNvPr id="4" name="Text 2"/>
          <p:cNvSpPr/>
          <p:nvPr/>
        </p:nvSpPr>
        <p:spPr>
          <a:xfrm>
            <a:off x="824230" y="2929890"/>
            <a:ext cx="5526405" cy="893445"/>
          </a:xfrm>
          <a:prstGeom prst="rect">
            <a:avLst/>
          </a:prstGeom>
          <a:noFill/>
        </p:spPr>
        <p:txBody>
          <a:bodyPr wrap="square" lIns="0" tIns="0" rIns="0" bIns="0" rtlCol="0" anchor="t"/>
          <a:lstStyle/>
          <a:p>
            <a:pPr marL="0" indent="0" algn="l">
              <a:lnSpc>
                <a:spcPts val="3100"/>
              </a:lnSpc>
              <a:buNone/>
            </a:pPr>
            <a:r>
              <a:rPr lang="en-US" sz="28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sym typeface="+mn-ea"/>
              </a:rPr>
              <a:t>Combines multiple decision trees for robust accuracy. Reduces overfitting.</a:t>
            </a:r>
            <a:endParaRPr lang="en-US" sz="28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endParaRPr>
          </a:p>
        </p:txBody>
      </p:sp>
      <p:sp>
        <p:nvSpPr>
          <p:cNvPr id="5" name="Text 3"/>
          <p:cNvSpPr/>
          <p:nvPr/>
        </p:nvSpPr>
        <p:spPr>
          <a:xfrm>
            <a:off x="5372695" y="3233857"/>
            <a:ext cx="2743200" cy="342900"/>
          </a:xfrm>
          <a:prstGeom prst="rect">
            <a:avLst/>
          </a:prstGeom>
          <a:noFill/>
        </p:spPr>
        <p:txBody>
          <a:bodyPr wrap="none" lIns="0" tIns="0" rIns="0" bIns="0" rtlCol="0" anchor="t"/>
          <a:lstStyle/>
          <a:p>
            <a:pPr marL="0" indent="0" algn="l">
              <a:lnSpc>
                <a:spcPts val="2700"/>
              </a:lnSpc>
              <a:buNone/>
            </a:pPr>
            <a:endParaRPr lang="en-US" sz="2150" dirty="0"/>
          </a:p>
        </p:txBody>
      </p:sp>
      <p:sp>
        <p:nvSpPr>
          <p:cNvPr id="6" name="Text 4"/>
          <p:cNvSpPr/>
          <p:nvPr/>
        </p:nvSpPr>
        <p:spPr>
          <a:xfrm>
            <a:off x="5372695" y="3823573"/>
            <a:ext cx="3898821" cy="790099"/>
          </a:xfrm>
          <a:prstGeom prst="rect">
            <a:avLst/>
          </a:prstGeom>
          <a:noFill/>
        </p:spPr>
        <p:txBody>
          <a:bodyPr wrap="square" lIns="0" tIns="0" rIns="0" bIns="0" rtlCol="0" anchor="t"/>
          <a:lstStyle/>
          <a:p>
            <a:pPr marL="0" indent="0" algn="l">
              <a:lnSpc>
                <a:spcPts val="3100"/>
              </a:lnSpc>
              <a:buNone/>
            </a:pPr>
            <a:endParaRPr lang="en-US" sz="1900" dirty="0"/>
          </a:p>
        </p:txBody>
      </p:sp>
      <p:sp>
        <p:nvSpPr>
          <p:cNvPr id="7" name="Text 5"/>
          <p:cNvSpPr/>
          <p:nvPr/>
        </p:nvSpPr>
        <p:spPr>
          <a:xfrm>
            <a:off x="9881354" y="3233857"/>
            <a:ext cx="3281720" cy="342900"/>
          </a:xfrm>
          <a:prstGeom prst="rect">
            <a:avLst/>
          </a:prstGeom>
          <a:noFill/>
        </p:spPr>
        <p:txBody>
          <a:bodyPr wrap="none" lIns="0" tIns="0" rIns="0" bIns="0" rtlCol="0" anchor="t"/>
          <a:lstStyle/>
          <a:p>
            <a:pPr marL="0" indent="0" algn="l">
              <a:lnSpc>
                <a:spcPts val="2700"/>
              </a:lnSpc>
              <a:buNone/>
            </a:pPr>
            <a:endParaRPr lang="en-US" sz="2150" dirty="0"/>
          </a:p>
        </p:txBody>
      </p:sp>
      <p:sp>
        <p:nvSpPr>
          <p:cNvPr id="8" name="Text 6"/>
          <p:cNvSpPr/>
          <p:nvPr/>
        </p:nvSpPr>
        <p:spPr>
          <a:xfrm>
            <a:off x="9881354" y="3823573"/>
            <a:ext cx="3898821" cy="1185148"/>
          </a:xfrm>
          <a:prstGeom prst="rect">
            <a:avLst/>
          </a:prstGeom>
          <a:noFill/>
        </p:spPr>
        <p:txBody>
          <a:bodyPr wrap="square" lIns="0" tIns="0" rIns="0" bIns="0" rtlCol="0" anchor="t"/>
          <a:lstStyle/>
          <a:p>
            <a:pPr marL="0" indent="0" algn="l">
              <a:lnSpc>
                <a:spcPts val="3100"/>
              </a:lnSpc>
              <a:buNone/>
            </a:pPr>
            <a:endParaRPr lang="en-US" sz="1900" dirty="0"/>
          </a:p>
        </p:txBody>
      </p:sp>
      <p:sp>
        <p:nvSpPr>
          <p:cNvPr id="9" name="Text 7"/>
          <p:cNvSpPr/>
          <p:nvPr/>
        </p:nvSpPr>
        <p:spPr>
          <a:xfrm>
            <a:off x="864037" y="5508546"/>
            <a:ext cx="12902327" cy="790099"/>
          </a:xfrm>
          <a:prstGeom prst="rect">
            <a:avLst/>
          </a:prstGeom>
          <a:noFill/>
        </p:spPr>
        <p:txBody>
          <a:bodyPr wrap="square" lIns="0" tIns="0" rIns="0" bIns="0" rtlCol="0" anchor="t"/>
          <a:lstStyle/>
          <a:p>
            <a:pPr marL="0" indent="0" algn="l">
              <a:lnSpc>
                <a:spcPts val="3100"/>
              </a:lnSpc>
              <a:buNone/>
            </a:pPr>
            <a:endParaRPr lang="en-US" sz="1900" dirty="0"/>
          </a:p>
        </p:txBody>
      </p:sp>
      <p:sp>
        <p:nvSpPr>
          <p:cNvPr id="10" name="Rectangles 9"/>
          <p:cNvSpPr/>
          <p:nvPr/>
        </p:nvSpPr>
        <p:spPr>
          <a:xfrm>
            <a:off x="12713335" y="7684770"/>
            <a:ext cx="1828800" cy="528320"/>
          </a:xfrm>
          <a:prstGeom prst="rect">
            <a:avLst/>
          </a:prstGeom>
          <a:solidFill>
            <a:srgbClr val="0A0B21"/>
          </a:solidFill>
          <a:ln>
            <a:solidFill>
              <a:srgbClr val="0A0B2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3" name="Text Box 12"/>
          <p:cNvSpPr txBox="1"/>
          <p:nvPr/>
        </p:nvSpPr>
        <p:spPr>
          <a:xfrm>
            <a:off x="848360" y="4176395"/>
            <a:ext cx="7045325" cy="437515"/>
          </a:xfrm>
          <a:prstGeom prst="rect">
            <a:avLst/>
          </a:prstGeom>
          <a:noFill/>
        </p:spPr>
        <p:txBody>
          <a:bodyPr wrap="square" rtlCol="0" anchor="t">
            <a:spAutoFit/>
          </a:bodyPr>
          <a:p>
            <a:pPr marL="0" indent="0" algn="l">
              <a:lnSpc>
                <a:spcPts val="2700"/>
              </a:lnSpc>
              <a:buNone/>
            </a:pPr>
            <a:r>
              <a:rPr lang="en-US" sz="32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sym typeface="+mn-ea"/>
              </a:rPr>
              <a:t>CODE</a:t>
            </a:r>
            <a:endParaRPr lang="en-US" sz="32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sym typeface="+mn-ea"/>
            </a:endParaRPr>
          </a:p>
        </p:txBody>
      </p:sp>
      <p:pic>
        <p:nvPicPr>
          <p:cNvPr id="11" name="Picture 10"/>
          <p:cNvPicPr>
            <a:picLocks noChangeAspect="1"/>
          </p:cNvPicPr>
          <p:nvPr/>
        </p:nvPicPr>
        <p:blipFill>
          <a:blip r:embed="rId1"/>
          <a:stretch>
            <a:fillRect/>
          </a:stretch>
        </p:blipFill>
        <p:spPr>
          <a:xfrm>
            <a:off x="864235" y="4860290"/>
            <a:ext cx="6670675" cy="2854960"/>
          </a:xfrm>
          <a:prstGeom prst="rect">
            <a:avLst/>
          </a:prstGeom>
        </p:spPr>
      </p:pic>
      <p:pic>
        <p:nvPicPr>
          <p:cNvPr id="12" name="Picture 11"/>
          <p:cNvPicPr>
            <a:picLocks noChangeAspect="1"/>
          </p:cNvPicPr>
          <p:nvPr/>
        </p:nvPicPr>
        <p:blipFill>
          <a:blip r:embed="rId2"/>
          <a:stretch>
            <a:fillRect/>
          </a:stretch>
        </p:blipFill>
        <p:spPr>
          <a:xfrm>
            <a:off x="8394065" y="489585"/>
            <a:ext cx="5685790" cy="3009265"/>
          </a:xfrm>
          <a:prstGeom prst="rect">
            <a:avLst/>
          </a:prstGeom>
        </p:spPr>
      </p:pic>
      <p:pic>
        <p:nvPicPr>
          <p:cNvPr id="14" name="Picture 13"/>
          <p:cNvPicPr>
            <a:picLocks noChangeAspect="1"/>
          </p:cNvPicPr>
          <p:nvPr/>
        </p:nvPicPr>
        <p:blipFill>
          <a:blip r:embed="rId3"/>
          <a:stretch>
            <a:fillRect/>
          </a:stretch>
        </p:blipFill>
        <p:spPr>
          <a:xfrm>
            <a:off x="8468995" y="3813810"/>
            <a:ext cx="5610860" cy="39020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64037" y="939086"/>
            <a:ext cx="5486400" cy="685800"/>
          </a:xfrm>
          <a:prstGeom prst="rect">
            <a:avLst/>
          </a:prstGeom>
          <a:noFill/>
        </p:spPr>
        <p:txBody>
          <a:bodyPr wrap="none" lIns="0" tIns="0" rIns="0" bIns="0" rtlCol="0" anchor="t"/>
          <a:lstStyle/>
          <a:p>
            <a:pPr marL="0" indent="0" algn="l">
              <a:lnSpc>
                <a:spcPts val="5400"/>
              </a:lnSpc>
              <a:buNone/>
            </a:pPr>
            <a:r>
              <a:rPr lang="en-US" sz="43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rPr>
              <a:t>Models Used</a:t>
            </a:r>
            <a:endParaRPr lang="en-US" sz="4300" dirty="0"/>
          </a:p>
        </p:txBody>
      </p:sp>
      <p:sp>
        <p:nvSpPr>
          <p:cNvPr id="3" name="Text 1"/>
          <p:cNvSpPr/>
          <p:nvPr/>
        </p:nvSpPr>
        <p:spPr>
          <a:xfrm>
            <a:off x="848162" y="2311837"/>
            <a:ext cx="2743200" cy="342900"/>
          </a:xfrm>
          <a:prstGeom prst="rect">
            <a:avLst/>
          </a:prstGeom>
          <a:noFill/>
        </p:spPr>
        <p:txBody>
          <a:bodyPr wrap="none" lIns="0" tIns="0" rIns="0" bIns="0" rtlCol="0" anchor="t"/>
          <a:lstStyle/>
          <a:p>
            <a:pPr marL="0" indent="0" algn="l">
              <a:lnSpc>
                <a:spcPts val="2700"/>
              </a:lnSpc>
              <a:buNone/>
            </a:pPr>
            <a:r>
              <a:rPr lang="en-US" sz="28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sym typeface="+mn-ea"/>
              </a:rPr>
              <a:t>Artificial Neural Network</a:t>
            </a:r>
            <a:endParaRPr lang="en-US" sz="28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sym typeface="+mn-ea"/>
            </a:endParaRPr>
          </a:p>
        </p:txBody>
      </p:sp>
      <p:sp>
        <p:nvSpPr>
          <p:cNvPr id="4" name="Text 2"/>
          <p:cNvSpPr/>
          <p:nvPr/>
        </p:nvSpPr>
        <p:spPr>
          <a:xfrm>
            <a:off x="824230" y="2929890"/>
            <a:ext cx="6308725" cy="893445"/>
          </a:xfrm>
          <a:prstGeom prst="rect">
            <a:avLst/>
          </a:prstGeom>
          <a:noFill/>
        </p:spPr>
        <p:txBody>
          <a:bodyPr wrap="square" lIns="0" tIns="0" rIns="0" bIns="0" rtlCol="0" anchor="t"/>
          <a:lstStyle/>
          <a:p>
            <a:pPr marL="0" indent="0" algn="l">
              <a:lnSpc>
                <a:spcPts val="3100"/>
              </a:lnSpc>
              <a:buNone/>
            </a:pPr>
            <a:r>
              <a:rPr lang="en-US" sz="24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sym typeface="+mn-ea"/>
              </a:rPr>
              <a:t>Inspired by the human brain, detects complex patterns. Achieves high performance.</a:t>
            </a:r>
            <a:endParaRPr lang="en-US" sz="24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sym typeface="+mn-ea"/>
            </a:endParaRPr>
          </a:p>
        </p:txBody>
      </p:sp>
      <p:sp>
        <p:nvSpPr>
          <p:cNvPr id="5" name="Text 3"/>
          <p:cNvSpPr/>
          <p:nvPr/>
        </p:nvSpPr>
        <p:spPr>
          <a:xfrm>
            <a:off x="5372695" y="3233857"/>
            <a:ext cx="2743200" cy="342900"/>
          </a:xfrm>
          <a:prstGeom prst="rect">
            <a:avLst/>
          </a:prstGeom>
          <a:noFill/>
        </p:spPr>
        <p:txBody>
          <a:bodyPr wrap="none" lIns="0" tIns="0" rIns="0" bIns="0" rtlCol="0" anchor="t"/>
          <a:lstStyle/>
          <a:p>
            <a:pPr marL="0" indent="0" algn="l">
              <a:lnSpc>
                <a:spcPts val="2700"/>
              </a:lnSpc>
              <a:buNone/>
            </a:pPr>
            <a:endParaRPr lang="en-US" sz="2150" dirty="0"/>
          </a:p>
        </p:txBody>
      </p:sp>
      <p:sp>
        <p:nvSpPr>
          <p:cNvPr id="6" name="Text 4"/>
          <p:cNvSpPr/>
          <p:nvPr/>
        </p:nvSpPr>
        <p:spPr>
          <a:xfrm>
            <a:off x="5372695" y="3823573"/>
            <a:ext cx="3898821" cy="790099"/>
          </a:xfrm>
          <a:prstGeom prst="rect">
            <a:avLst/>
          </a:prstGeom>
          <a:noFill/>
        </p:spPr>
        <p:txBody>
          <a:bodyPr wrap="square" lIns="0" tIns="0" rIns="0" bIns="0" rtlCol="0" anchor="t"/>
          <a:lstStyle/>
          <a:p>
            <a:pPr marL="0" indent="0" algn="l">
              <a:lnSpc>
                <a:spcPts val="3100"/>
              </a:lnSpc>
              <a:buNone/>
            </a:pPr>
            <a:endParaRPr lang="en-US" sz="1900" dirty="0"/>
          </a:p>
        </p:txBody>
      </p:sp>
      <p:sp>
        <p:nvSpPr>
          <p:cNvPr id="7" name="Text 5"/>
          <p:cNvSpPr/>
          <p:nvPr/>
        </p:nvSpPr>
        <p:spPr>
          <a:xfrm>
            <a:off x="9881354" y="3233857"/>
            <a:ext cx="3281720" cy="342900"/>
          </a:xfrm>
          <a:prstGeom prst="rect">
            <a:avLst/>
          </a:prstGeom>
          <a:noFill/>
        </p:spPr>
        <p:txBody>
          <a:bodyPr wrap="none" lIns="0" tIns="0" rIns="0" bIns="0" rtlCol="0" anchor="t"/>
          <a:lstStyle/>
          <a:p>
            <a:pPr marL="0" indent="0" algn="l">
              <a:lnSpc>
                <a:spcPts val="2700"/>
              </a:lnSpc>
              <a:buNone/>
            </a:pPr>
            <a:endParaRPr lang="en-US" sz="2150" dirty="0"/>
          </a:p>
        </p:txBody>
      </p:sp>
      <p:sp>
        <p:nvSpPr>
          <p:cNvPr id="8" name="Text 6"/>
          <p:cNvSpPr/>
          <p:nvPr/>
        </p:nvSpPr>
        <p:spPr>
          <a:xfrm>
            <a:off x="9881354" y="3823573"/>
            <a:ext cx="3898821" cy="1185148"/>
          </a:xfrm>
          <a:prstGeom prst="rect">
            <a:avLst/>
          </a:prstGeom>
          <a:noFill/>
        </p:spPr>
        <p:txBody>
          <a:bodyPr wrap="square" lIns="0" tIns="0" rIns="0" bIns="0" rtlCol="0" anchor="t"/>
          <a:lstStyle/>
          <a:p>
            <a:pPr marL="0" indent="0" algn="l">
              <a:lnSpc>
                <a:spcPts val="3100"/>
              </a:lnSpc>
              <a:buNone/>
            </a:pPr>
            <a:endParaRPr lang="en-US" sz="1900" dirty="0"/>
          </a:p>
        </p:txBody>
      </p:sp>
      <p:sp>
        <p:nvSpPr>
          <p:cNvPr id="9" name="Text 7"/>
          <p:cNvSpPr/>
          <p:nvPr/>
        </p:nvSpPr>
        <p:spPr>
          <a:xfrm>
            <a:off x="864037" y="5508546"/>
            <a:ext cx="12902327" cy="790099"/>
          </a:xfrm>
          <a:prstGeom prst="rect">
            <a:avLst/>
          </a:prstGeom>
          <a:noFill/>
        </p:spPr>
        <p:txBody>
          <a:bodyPr wrap="square" lIns="0" tIns="0" rIns="0" bIns="0" rtlCol="0" anchor="t"/>
          <a:lstStyle/>
          <a:p>
            <a:pPr marL="0" indent="0" algn="l">
              <a:lnSpc>
                <a:spcPts val="3100"/>
              </a:lnSpc>
              <a:buNone/>
            </a:pPr>
            <a:endParaRPr lang="en-US" sz="1900" dirty="0"/>
          </a:p>
        </p:txBody>
      </p:sp>
      <p:sp>
        <p:nvSpPr>
          <p:cNvPr id="10" name="Rectangles 9"/>
          <p:cNvSpPr/>
          <p:nvPr/>
        </p:nvSpPr>
        <p:spPr>
          <a:xfrm>
            <a:off x="12713335" y="7684770"/>
            <a:ext cx="1828800" cy="528320"/>
          </a:xfrm>
          <a:prstGeom prst="rect">
            <a:avLst/>
          </a:prstGeom>
          <a:solidFill>
            <a:srgbClr val="0A0B21"/>
          </a:solidFill>
          <a:ln>
            <a:solidFill>
              <a:srgbClr val="0A0B2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3" name="Text Box 12"/>
          <p:cNvSpPr txBox="1"/>
          <p:nvPr/>
        </p:nvSpPr>
        <p:spPr>
          <a:xfrm>
            <a:off x="824230" y="3843020"/>
            <a:ext cx="7045325" cy="353695"/>
          </a:xfrm>
          <a:prstGeom prst="rect">
            <a:avLst/>
          </a:prstGeom>
          <a:noFill/>
        </p:spPr>
        <p:txBody>
          <a:bodyPr wrap="square" rtlCol="0" anchor="t">
            <a:noAutofit/>
          </a:bodyPr>
          <a:p>
            <a:pPr marL="0" indent="0" algn="l">
              <a:lnSpc>
                <a:spcPts val="2700"/>
              </a:lnSpc>
              <a:buNone/>
            </a:pPr>
            <a:r>
              <a:rPr lang="en-US" sz="28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sym typeface="+mn-ea"/>
              </a:rPr>
              <a:t>CODE</a:t>
            </a:r>
            <a:endParaRPr lang="en-US" sz="28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sym typeface="+mn-ea"/>
            </a:endParaRPr>
          </a:p>
        </p:txBody>
      </p:sp>
      <p:pic>
        <p:nvPicPr>
          <p:cNvPr id="15" name="Picture 14"/>
          <p:cNvPicPr>
            <a:picLocks noChangeAspect="1"/>
          </p:cNvPicPr>
          <p:nvPr/>
        </p:nvPicPr>
        <p:blipFill>
          <a:blip r:embed="rId1"/>
          <a:stretch>
            <a:fillRect/>
          </a:stretch>
        </p:blipFill>
        <p:spPr>
          <a:xfrm>
            <a:off x="864235" y="4462780"/>
            <a:ext cx="6450965" cy="3392170"/>
          </a:xfrm>
          <a:prstGeom prst="rect">
            <a:avLst/>
          </a:prstGeom>
        </p:spPr>
      </p:pic>
      <p:pic>
        <p:nvPicPr>
          <p:cNvPr id="16" name="Picture 15"/>
          <p:cNvPicPr>
            <a:picLocks noChangeAspect="1"/>
          </p:cNvPicPr>
          <p:nvPr/>
        </p:nvPicPr>
        <p:blipFill>
          <a:blip r:embed="rId2"/>
          <a:stretch>
            <a:fillRect/>
          </a:stretch>
        </p:blipFill>
        <p:spPr>
          <a:xfrm>
            <a:off x="8238490" y="339725"/>
            <a:ext cx="5841365" cy="3233420"/>
          </a:xfrm>
          <a:prstGeom prst="rect">
            <a:avLst/>
          </a:prstGeom>
        </p:spPr>
      </p:pic>
      <p:pic>
        <p:nvPicPr>
          <p:cNvPr id="17" name="Picture 16"/>
          <p:cNvPicPr>
            <a:picLocks noChangeAspect="1"/>
          </p:cNvPicPr>
          <p:nvPr/>
        </p:nvPicPr>
        <p:blipFill>
          <a:blip r:embed="rId3"/>
          <a:stretch>
            <a:fillRect/>
          </a:stretch>
        </p:blipFill>
        <p:spPr>
          <a:xfrm>
            <a:off x="8238490" y="3823335"/>
            <a:ext cx="5798820" cy="40100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815697"/>
            <a:ext cx="5486400" cy="685800"/>
          </a:xfrm>
          <a:prstGeom prst="rect">
            <a:avLst/>
          </a:prstGeom>
          <a:noFill/>
        </p:spPr>
        <p:txBody>
          <a:bodyPr wrap="none" lIns="0" tIns="0" rIns="0" bIns="0" rtlCol="0" anchor="t"/>
          <a:lstStyle/>
          <a:p>
            <a:pPr marL="0" indent="0" algn="l">
              <a:lnSpc>
                <a:spcPts val="5400"/>
              </a:lnSpc>
              <a:buNone/>
            </a:pPr>
            <a:r>
              <a:rPr lang="en-US" sz="43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rPr>
              <a:t>Evaluation Methods</a:t>
            </a:r>
            <a:endParaRPr lang="en-US" sz="4300" dirty="0"/>
          </a:p>
        </p:txBody>
      </p:sp>
      <p:pic>
        <p:nvPicPr>
          <p:cNvPr id="4" name="Image 1" descr="preencoded.png"/>
          <p:cNvPicPr>
            <a:picLocks noChangeAspect="1"/>
          </p:cNvPicPr>
          <p:nvPr/>
        </p:nvPicPr>
        <p:blipFill>
          <a:blip r:embed="rId2"/>
          <a:stretch>
            <a:fillRect/>
          </a:stretch>
        </p:blipFill>
        <p:spPr>
          <a:xfrm>
            <a:off x="6350437" y="1871782"/>
            <a:ext cx="566499" cy="566499"/>
          </a:xfrm>
          <a:prstGeom prst="rect">
            <a:avLst/>
          </a:prstGeom>
        </p:spPr>
      </p:pic>
      <p:sp>
        <p:nvSpPr>
          <p:cNvPr id="5" name="Text 1"/>
          <p:cNvSpPr/>
          <p:nvPr/>
        </p:nvSpPr>
        <p:spPr>
          <a:xfrm>
            <a:off x="6350437" y="2746891"/>
            <a:ext cx="2266236" cy="342900"/>
          </a:xfrm>
          <a:prstGeom prst="rect">
            <a:avLst/>
          </a:prstGeom>
          <a:noFill/>
        </p:spPr>
        <p:txBody>
          <a:bodyPr wrap="none" lIns="0" tIns="0" rIns="0" bIns="0" rtlCol="0" anchor="t"/>
          <a:lstStyle/>
          <a:p>
            <a:pPr marL="0" indent="0" algn="l">
              <a:lnSpc>
                <a:spcPts val="2700"/>
              </a:lnSpc>
              <a:buNone/>
            </a:pPr>
            <a:r>
              <a:rPr lang="en-US" sz="2150" dirty="0">
                <a:solidFill>
                  <a:srgbClr val="DAD8E9"/>
                </a:solidFill>
                <a:latin typeface="Prompt Medium" panose="00000800000000000000" pitchFamily="34" charset="0"/>
                <a:ea typeface="Prompt Medium" panose="00000800000000000000" pitchFamily="34" charset="-122"/>
                <a:cs typeface="Prompt Medium" panose="00000800000000000000" pitchFamily="34" charset="-120"/>
              </a:rPr>
              <a:t>Accuracy Score</a:t>
            </a:r>
            <a:endParaRPr lang="en-US" sz="2150" dirty="0"/>
          </a:p>
        </p:txBody>
      </p:sp>
      <p:sp>
        <p:nvSpPr>
          <p:cNvPr id="6" name="Text 2"/>
          <p:cNvSpPr/>
          <p:nvPr/>
        </p:nvSpPr>
        <p:spPr>
          <a:xfrm>
            <a:off x="6350437" y="3237905"/>
            <a:ext cx="2266236" cy="1580198"/>
          </a:xfrm>
          <a:prstGeom prst="rect">
            <a:avLst/>
          </a:prstGeom>
          <a:noFill/>
        </p:spPr>
        <p:txBody>
          <a:bodyPr wrap="square" lIns="0" tIns="0" rIns="0" bIns="0" rtlCol="0" anchor="t"/>
          <a:lstStyle/>
          <a:p>
            <a:pPr marL="0" indent="0" algn="l">
              <a:lnSpc>
                <a:spcPts val="3100"/>
              </a:lnSpc>
              <a:buNone/>
            </a:pPr>
            <a:r>
              <a:rPr lang="en-US" sz="19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Measures overall correct predictions. Primary performance metric.</a:t>
            </a:r>
            <a:endParaRPr lang="en-US" sz="1900" dirty="0"/>
          </a:p>
        </p:txBody>
      </p:sp>
      <p:pic>
        <p:nvPicPr>
          <p:cNvPr id="7" name="Image 2" descr="preencoded.png"/>
          <p:cNvPicPr>
            <a:picLocks noChangeAspect="1"/>
          </p:cNvPicPr>
          <p:nvPr/>
        </p:nvPicPr>
        <p:blipFill>
          <a:blip r:embed="rId3"/>
          <a:stretch>
            <a:fillRect/>
          </a:stretch>
        </p:blipFill>
        <p:spPr>
          <a:xfrm>
            <a:off x="8925282" y="1871782"/>
            <a:ext cx="566499" cy="566499"/>
          </a:xfrm>
          <a:prstGeom prst="rect">
            <a:avLst/>
          </a:prstGeom>
        </p:spPr>
      </p:pic>
      <p:sp>
        <p:nvSpPr>
          <p:cNvPr id="8" name="Text 3"/>
          <p:cNvSpPr/>
          <p:nvPr/>
        </p:nvSpPr>
        <p:spPr>
          <a:xfrm>
            <a:off x="8925282" y="2746891"/>
            <a:ext cx="2266236" cy="685800"/>
          </a:xfrm>
          <a:prstGeom prst="rect">
            <a:avLst/>
          </a:prstGeom>
          <a:noFill/>
        </p:spPr>
        <p:txBody>
          <a:bodyPr wrap="square" lIns="0" tIns="0" rIns="0" bIns="0" rtlCol="0" anchor="t"/>
          <a:lstStyle/>
          <a:p>
            <a:pPr marL="0" indent="0" algn="l">
              <a:lnSpc>
                <a:spcPts val="2700"/>
              </a:lnSpc>
              <a:buNone/>
            </a:pPr>
            <a:r>
              <a:rPr lang="en-US" sz="2150" dirty="0">
                <a:solidFill>
                  <a:srgbClr val="DAD8E9"/>
                </a:solidFill>
                <a:latin typeface="Prompt Medium" panose="00000800000000000000" pitchFamily="34" charset="0"/>
                <a:ea typeface="Prompt Medium" panose="00000800000000000000" pitchFamily="34" charset="-122"/>
                <a:cs typeface="Prompt Medium" panose="00000800000000000000" pitchFamily="34" charset="-120"/>
              </a:rPr>
              <a:t>Confusion Matrix</a:t>
            </a:r>
            <a:endParaRPr lang="en-US" sz="2150" dirty="0"/>
          </a:p>
        </p:txBody>
      </p:sp>
      <p:sp>
        <p:nvSpPr>
          <p:cNvPr id="9" name="Text 4"/>
          <p:cNvSpPr/>
          <p:nvPr/>
        </p:nvSpPr>
        <p:spPr>
          <a:xfrm>
            <a:off x="8925282" y="3580805"/>
            <a:ext cx="2266236" cy="1975247"/>
          </a:xfrm>
          <a:prstGeom prst="rect">
            <a:avLst/>
          </a:prstGeom>
          <a:noFill/>
        </p:spPr>
        <p:txBody>
          <a:bodyPr wrap="square" lIns="0" tIns="0" rIns="0" bIns="0" rtlCol="0" anchor="t"/>
          <a:lstStyle/>
          <a:p>
            <a:pPr marL="0" indent="0" algn="l">
              <a:lnSpc>
                <a:spcPts val="3100"/>
              </a:lnSpc>
              <a:buNone/>
            </a:pPr>
            <a:r>
              <a:rPr lang="en-US" sz="19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Visualizes correct and incorrect classifications. Provides detailed insight.</a:t>
            </a:r>
            <a:endParaRPr lang="en-US" sz="1900" dirty="0"/>
          </a:p>
        </p:txBody>
      </p:sp>
      <p:pic>
        <p:nvPicPr>
          <p:cNvPr id="10" name="Image 3" descr="preencoded.png"/>
          <p:cNvPicPr>
            <a:picLocks noChangeAspect="1"/>
          </p:cNvPicPr>
          <p:nvPr/>
        </p:nvPicPr>
        <p:blipFill>
          <a:blip r:embed="rId4"/>
          <a:stretch>
            <a:fillRect/>
          </a:stretch>
        </p:blipFill>
        <p:spPr>
          <a:xfrm>
            <a:off x="11500128" y="1871782"/>
            <a:ext cx="566499" cy="566499"/>
          </a:xfrm>
          <a:prstGeom prst="rect">
            <a:avLst/>
          </a:prstGeom>
        </p:spPr>
      </p:pic>
      <p:sp>
        <p:nvSpPr>
          <p:cNvPr id="11" name="Text 5"/>
          <p:cNvSpPr/>
          <p:nvPr/>
        </p:nvSpPr>
        <p:spPr>
          <a:xfrm>
            <a:off x="11500128" y="2746891"/>
            <a:ext cx="2266236" cy="685800"/>
          </a:xfrm>
          <a:prstGeom prst="rect">
            <a:avLst/>
          </a:prstGeom>
          <a:noFill/>
        </p:spPr>
        <p:txBody>
          <a:bodyPr wrap="square" lIns="0" tIns="0" rIns="0" bIns="0" rtlCol="0" anchor="t"/>
          <a:lstStyle/>
          <a:p>
            <a:pPr marL="0" indent="0" algn="l">
              <a:lnSpc>
                <a:spcPts val="2700"/>
              </a:lnSpc>
              <a:buNone/>
            </a:pPr>
            <a:r>
              <a:rPr lang="en-US" sz="2150" dirty="0">
                <a:solidFill>
                  <a:srgbClr val="DAD8E9"/>
                </a:solidFill>
                <a:latin typeface="Prompt Medium" panose="00000800000000000000" pitchFamily="34" charset="0"/>
                <a:ea typeface="Prompt Medium" panose="00000800000000000000" pitchFamily="34" charset="-122"/>
                <a:cs typeface="Prompt Medium" panose="00000800000000000000" pitchFamily="34" charset="-120"/>
              </a:rPr>
              <a:t>Model Comparison</a:t>
            </a:r>
            <a:endParaRPr lang="en-US" sz="2150" dirty="0"/>
          </a:p>
        </p:txBody>
      </p:sp>
      <p:sp>
        <p:nvSpPr>
          <p:cNvPr id="12" name="Text 6"/>
          <p:cNvSpPr/>
          <p:nvPr/>
        </p:nvSpPr>
        <p:spPr>
          <a:xfrm>
            <a:off x="11500128" y="3580805"/>
            <a:ext cx="2266236" cy="1580198"/>
          </a:xfrm>
          <a:prstGeom prst="rect">
            <a:avLst/>
          </a:prstGeom>
          <a:noFill/>
        </p:spPr>
        <p:txBody>
          <a:bodyPr wrap="square" lIns="0" tIns="0" rIns="0" bIns="0" rtlCol="0" anchor="t"/>
          <a:lstStyle/>
          <a:p>
            <a:pPr marL="0" indent="0" algn="l">
              <a:lnSpc>
                <a:spcPts val="3100"/>
              </a:lnSpc>
              <a:buNone/>
            </a:pPr>
            <a:r>
              <a:rPr lang="en-US" sz="19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Compares all models. Identifies the most reliable. Ensures optimal choice.</a:t>
            </a:r>
            <a:endParaRPr lang="en-US" sz="1900" dirty="0"/>
          </a:p>
        </p:txBody>
      </p:sp>
      <p:sp>
        <p:nvSpPr>
          <p:cNvPr id="13" name="Text 7"/>
          <p:cNvSpPr/>
          <p:nvPr/>
        </p:nvSpPr>
        <p:spPr>
          <a:xfrm>
            <a:off x="6350437" y="5833705"/>
            <a:ext cx="7415927" cy="1580198"/>
          </a:xfrm>
          <a:prstGeom prst="rect">
            <a:avLst/>
          </a:prstGeom>
          <a:noFill/>
        </p:spPr>
        <p:txBody>
          <a:bodyPr wrap="square" lIns="0" tIns="0" rIns="0" bIns="0" rtlCol="0" anchor="t"/>
          <a:lstStyle/>
          <a:p>
            <a:pPr marL="0" indent="0" algn="l">
              <a:lnSpc>
                <a:spcPts val="3100"/>
              </a:lnSpc>
              <a:buNone/>
            </a:pPr>
            <a:r>
              <a:rPr lang="en-US" sz="19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Model performance was evaluated using accuracy score. A confusion matrix detailed prediction outcomes. All models were compared to identify the most reliable performer. This ensures robust and trustworthy results.</a:t>
            </a:r>
            <a:endParaRPr lang="en-US" sz="1900" dirty="0"/>
          </a:p>
        </p:txBody>
      </p:sp>
      <p:sp>
        <p:nvSpPr>
          <p:cNvPr id="14" name="Rectangles 13"/>
          <p:cNvSpPr/>
          <p:nvPr/>
        </p:nvSpPr>
        <p:spPr>
          <a:xfrm>
            <a:off x="12713335" y="7684770"/>
            <a:ext cx="1828800" cy="528320"/>
          </a:xfrm>
          <a:prstGeom prst="rect">
            <a:avLst/>
          </a:prstGeom>
          <a:solidFill>
            <a:srgbClr val="0A0B21"/>
          </a:solidFill>
          <a:ln>
            <a:solidFill>
              <a:srgbClr val="0A0B2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3049310"/>
          </a:xfrm>
          <a:prstGeom prst="rect">
            <a:avLst/>
          </a:prstGeom>
        </p:spPr>
      </p:pic>
      <p:sp>
        <p:nvSpPr>
          <p:cNvPr id="3" name="Text 0"/>
          <p:cNvSpPr/>
          <p:nvPr/>
        </p:nvSpPr>
        <p:spPr>
          <a:xfrm>
            <a:off x="853797" y="3720227"/>
            <a:ext cx="5421035" cy="677585"/>
          </a:xfrm>
          <a:prstGeom prst="rect">
            <a:avLst/>
          </a:prstGeom>
          <a:noFill/>
        </p:spPr>
        <p:txBody>
          <a:bodyPr wrap="none" lIns="0" tIns="0" rIns="0" bIns="0" rtlCol="0" anchor="t"/>
          <a:lstStyle/>
          <a:p>
            <a:pPr marL="0" indent="0" algn="l">
              <a:lnSpc>
                <a:spcPts val="5300"/>
              </a:lnSpc>
              <a:buNone/>
            </a:pPr>
            <a:r>
              <a:rPr lang="en-US" sz="425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rPr>
              <a:t>Key Findings</a:t>
            </a:r>
            <a:endParaRPr lang="en-US" sz="4250" dirty="0"/>
          </a:p>
        </p:txBody>
      </p:sp>
      <p:sp>
        <p:nvSpPr>
          <p:cNvPr id="4" name="Shape 1"/>
          <p:cNvSpPr/>
          <p:nvPr/>
        </p:nvSpPr>
        <p:spPr>
          <a:xfrm>
            <a:off x="853797" y="4763691"/>
            <a:ext cx="548878" cy="548878"/>
          </a:xfrm>
          <a:prstGeom prst="roundRect">
            <a:avLst>
              <a:gd name="adj" fmla="val 18667"/>
            </a:avLst>
          </a:prstGeom>
          <a:solidFill>
            <a:srgbClr val="542C49"/>
          </a:solidFill>
          <a:ln w="15240">
            <a:solidFill>
              <a:srgbClr val="6D4562"/>
            </a:solidFill>
            <a:prstDash val="solid"/>
          </a:ln>
        </p:spPr>
      </p:sp>
      <p:sp>
        <p:nvSpPr>
          <p:cNvPr id="5" name="Text 2"/>
          <p:cNvSpPr/>
          <p:nvPr/>
        </p:nvSpPr>
        <p:spPr>
          <a:xfrm>
            <a:off x="1646515" y="4847511"/>
            <a:ext cx="2710458" cy="338852"/>
          </a:xfrm>
          <a:prstGeom prst="rect">
            <a:avLst/>
          </a:prstGeom>
          <a:noFill/>
        </p:spPr>
        <p:txBody>
          <a:bodyPr wrap="none" lIns="0" tIns="0" rIns="0" bIns="0" rtlCol="0" anchor="t"/>
          <a:lstStyle/>
          <a:p>
            <a:pPr marL="0" indent="0" algn="l">
              <a:lnSpc>
                <a:spcPts val="2650"/>
              </a:lnSpc>
              <a:buNone/>
            </a:pPr>
            <a:r>
              <a:rPr lang="en-US" sz="2100" dirty="0">
                <a:solidFill>
                  <a:srgbClr val="DAD8E9"/>
                </a:solidFill>
                <a:latin typeface="Prompt Medium" panose="00000800000000000000" pitchFamily="34" charset="0"/>
                <a:ea typeface="Prompt Medium" panose="00000800000000000000" pitchFamily="34" charset="-122"/>
                <a:cs typeface="Prompt Medium" panose="00000800000000000000" pitchFamily="34" charset="-120"/>
              </a:rPr>
              <a:t>Top Performance</a:t>
            </a:r>
            <a:endParaRPr lang="en-US" sz="2100" dirty="0"/>
          </a:p>
        </p:txBody>
      </p:sp>
      <p:sp>
        <p:nvSpPr>
          <p:cNvPr id="6" name="Text 3"/>
          <p:cNvSpPr/>
          <p:nvPr/>
        </p:nvSpPr>
        <p:spPr>
          <a:xfrm>
            <a:off x="1646515" y="5332690"/>
            <a:ext cx="3311604" cy="780574"/>
          </a:xfrm>
          <a:prstGeom prst="rect">
            <a:avLst/>
          </a:prstGeom>
          <a:noFill/>
        </p:spPr>
        <p:txBody>
          <a:bodyPr wrap="square" lIns="0" tIns="0" rIns="0" bIns="0" rtlCol="0" anchor="t"/>
          <a:lstStyle/>
          <a:p>
            <a:pPr marL="0" indent="0" algn="l">
              <a:lnSpc>
                <a:spcPts val="3050"/>
              </a:lnSpc>
              <a:buNone/>
            </a:pPr>
            <a:r>
              <a:rPr lang="en-US" sz="19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Random Forest and ANN achieved highest accuracy.</a:t>
            </a:r>
            <a:endParaRPr lang="en-US" sz="1900" dirty="0"/>
          </a:p>
        </p:txBody>
      </p:sp>
      <p:sp>
        <p:nvSpPr>
          <p:cNvPr id="7" name="Shape 4"/>
          <p:cNvSpPr/>
          <p:nvPr/>
        </p:nvSpPr>
        <p:spPr>
          <a:xfrm>
            <a:off x="5263039" y="4763691"/>
            <a:ext cx="548878" cy="548878"/>
          </a:xfrm>
          <a:prstGeom prst="roundRect">
            <a:avLst>
              <a:gd name="adj" fmla="val 18667"/>
            </a:avLst>
          </a:prstGeom>
          <a:solidFill>
            <a:srgbClr val="542C49"/>
          </a:solidFill>
          <a:ln w="15240">
            <a:solidFill>
              <a:srgbClr val="6D4562"/>
            </a:solidFill>
            <a:prstDash val="solid"/>
          </a:ln>
        </p:spPr>
      </p:sp>
      <p:sp>
        <p:nvSpPr>
          <p:cNvPr id="8" name="Text 5"/>
          <p:cNvSpPr/>
          <p:nvPr/>
        </p:nvSpPr>
        <p:spPr>
          <a:xfrm>
            <a:off x="6055757" y="4847511"/>
            <a:ext cx="2862739" cy="338852"/>
          </a:xfrm>
          <a:prstGeom prst="rect">
            <a:avLst/>
          </a:prstGeom>
          <a:noFill/>
        </p:spPr>
        <p:txBody>
          <a:bodyPr wrap="none" lIns="0" tIns="0" rIns="0" bIns="0" rtlCol="0" anchor="t"/>
          <a:lstStyle/>
          <a:p>
            <a:pPr marL="0" indent="0" algn="l">
              <a:lnSpc>
                <a:spcPts val="2650"/>
              </a:lnSpc>
              <a:buNone/>
            </a:pPr>
            <a:r>
              <a:rPr lang="en-US" sz="2100" dirty="0">
                <a:solidFill>
                  <a:srgbClr val="DAD8E9"/>
                </a:solidFill>
                <a:latin typeface="Prompt Medium" panose="00000800000000000000" pitchFamily="34" charset="0"/>
                <a:ea typeface="Prompt Medium" panose="00000800000000000000" pitchFamily="34" charset="-122"/>
                <a:cs typeface="Prompt Medium" panose="00000800000000000000" pitchFamily="34" charset="-120"/>
              </a:rPr>
              <a:t>Preprocessing Impact</a:t>
            </a:r>
            <a:endParaRPr lang="en-US" sz="2100" dirty="0"/>
          </a:p>
        </p:txBody>
      </p:sp>
      <p:sp>
        <p:nvSpPr>
          <p:cNvPr id="9" name="Text 6"/>
          <p:cNvSpPr/>
          <p:nvPr/>
        </p:nvSpPr>
        <p:spPr>
          <a:xfrm>
            <a:off x="6055757" y="5332690"/>
            <a:ext cx="3311604" cy="780574"/>
          </a:xfrm>
          <a:prstGeom prst="rect">
            <a:avLst/>
          </a:prstGeom>
          <a:noFill/>
        </p:spPr>
        <p:txBody>
          <a:bodyPr wrap="square" lIns="0" tIns="0" rIns="0" bIns="0" rtlCol="0" anchor="t"/>
          <a:lstStyle/>
          <a:p>
            <a:pPr marL="0" indent="0" algn="l">
              <a:lnSpc>
                <a:spcPts val="3050"/>
              </a:lnSpc>
              <a:buNone/>
            </a:pPr>
            <a:r>
              <a:rPr lang="en-US" sz="19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Data balancing and scaling improved models.</a:t>
            </a:r>
            <a:endParaRPr lang="en-US" sz="1900" dirty="0"/>
          </a:p>
        </p:txBody>
      </p:sp>
      <p:sp>
        <p:nvSpPr>
          <p:cNvPr id="10" name="Shape 7"/>
          <p:cNvSpPr/>
          <p:nvPr/>
        </p:nvSpPr>
        <p:spPr>
          <a:xfrm>
            <a:off x="9672280" y="4763691"/>
            <a:ext cx="548878" cy="548878"/>
          </a:xfrm>
          <a:prstGeom prst="roundRect">
            <a:avLst>
              <a:gd name="adj" fmla="val 18667"/>
            </a:avLst>
          </a:prstGeom>
          <a:solidFill>
            <a:srgbClr val="542C49"/>
          </a:solidFill>
          <a:ln w="15240">
            <a:solidFill>
              <a:srgbClr val="6D4562"/>
            </a:solidFill>
            <a:prstDash val="solid"/>
          </a:ln>
        </p:spPr>
      </p:sp>
      <p:sp>
        <p:nvSpPr>
          <p:cNvPr id="11" name="Text 8"/>
          <p:cNvSpPr/>
          <p:nvPr/>
        </p:nvSpPr>
        <p:spPr>
          <a:xfrm>
            <a:off x="10464998" y="4847511"/>
            <a:ext cx="2752487" cy="338852"/>
          </a:xfrm>
          <a:prstGeom prst="rect">
            <a:avLst/>
          </a:prstGeom>
          <a:noFill/>
        </p:spPr>
        <p:txBody>
          <a:bodyPr wrap="none" lIns="0" tIns="0" rIns="0" bIns="0" rtlCol="0" anchor="t"/>
          <a:lstStyle/>
          <a:p>
            <a:pPr marL="0" indent="0" algn="l">
              <a:lnSpc>
                <a:spcPts val="2650"/>
              </a:lnSpc>
              <a:buNone/>
            </a:pPr>
            <a:r>
              <a:rPr lang="en-US" sz="2100" dirty="0">
                <a:solidFill>
                  <a:srgbClr val="DAD8E9"/>
                </a:solidFill>
                <a:latin typeface="Prompt Medium" panose="00000800000000000000" pitchFamily="34" charset="0"/>
                <a:ea typeface="Prompt Medium" panose="00000800000000000000" pitchFamily="34" charset="-122"/>
                <a:cs typeface="Prompt Medium" panose="00000800000000000000" pitchFamily="34" charset="-120"/>
              </a:rPr>
              <a:t>Accurate Predictions</a:t>
            </a:r>
            <a:endParaRPr lang="en-US" sz="2100" dirty="0"/>
          </a:p>
        </p:txBody>
      </p:sp>
      <p:sp>
        <p:nvSpPr>
          <p:cNvPr id="12" name="Text 9"/>
          <p:cNvSpPr/>
          <p:nvPr/>
        </p:nvSpPr>
        <p:spPr>
          <a:xfrm>
            <a:off x="10464998" y="5332690"/>
            <a:ext cx="3311604" cy="780574"/>
          </a:xfrm>
          <a:prstGeom prst="rect">
            <a:avLst/>
          </a:prstGeom>
          <a:noFill/>
        </p:spPr>
        <p:txBody>
          <a:bodyPr wrap="square" lIns="0" tIns="0" rIns="0" bIns="0" rtlCol="0" anchor="t"/>
          <a:lstStyle/>
          <a:p>
            <a:pPr marL="0" indent="0" algn="l">
              <a:lnSpc>
                <a:spcPts val="3050"/>
              </a:lnSpc>
              <a:buNone/>
            </a:pPr>
            <a:r>
              <a:rPr lang="en-US" sz="19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Models reliably predict heart disease.</a:t>
            </a:r>
            <a:endParaRPr lang="en-US" sz="1900" dirty="0"/>
          </a:p>
        </p:txBody>
      </p:sp>
      <p:sp>
        <p:nvSpPr>
          <p:cNvPr id="13" name="Text 10"/>
          <p:cNvSpPr/>
          <p:nvPr/>
        </p:nvSpPr>
        <p:spPr>
          <a:xfrm>
            <a:off x="853797" y="6387703"/>
            <a:ext cx="12922806" cy="1170861"/>
          </a:xfrm>
          <a:prstGeom prst="rect">
            <a:avLst/>
          </a:prstGeom>
          <a:noFill/>
        </p:spPr>
        <p:txBody>
          <a:bodyPr wrap="square" lIns="0" tIns="0" rIns="0" bIns="0" rtlCol="0" anchor="t"/>
          <a:lstStyle/>
          <a:p>
            <a:pPr marL="0" indent="0" algn="l">
              <a:lnSpc>
                <a:spcPts val="3050"/>
              </a:lnSpc>
              <a:buNone/>
            </a:pPr>
            <a:r>
              <a:rPr lang="en-US" sz="190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Random Forest and ANN demonstrated superior accuracy. Preprocessing steps, including balancing and scaling, significantly boosted performance. The final models provided accurate heart disease predictions, validating our methodology. This confirms their utility in clinical settings.</a:t>
            </a:r>
            <a:endParaRPr lang="en-US" sz="1900" dirty="0"/>
          </a:p>
        </p:txBody>
      </p:sp>
      <p:sp>
        <p:nvSpPr>
          <p:cNvPr id="14" name="Rectangles 13"/>
          <p:cNvSpPr/>
          <p:nvPr/>
        </p:nvSpPr>
        <p:spPr>
          <a:xfrm>
            <a:off x="12713335" y="7684770"/>
            <a:ext cx="1828800" cy="528320"/>
          </a:xfrm>
          <a:prstGeom prst="rect">
            <a:avLst/>
          </a:prstGeom>
          <a:solidFill>
            <a:srgbClr val="0A0B21"/>
          </a:solidFill>
          <a:ln>
            <a:solidFill>
              <a:srgbClr val="0A0B2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31862"/>
          </a:xfrm>
          <a:prstGeom prst="rect">
            <a:avLst/>
          </a:prstGeom>
        </p:spPr>
      </p:pic>
      <p:sp>
        <p:nvSpPr>
          <p:cNvPr id="3" name="Text 0"/>
          <p:cNvSpPr/>
          <p:nvPr/>
        </p:nvSpPr>
        <p:spPr>
          <a:xfrm>
            <a:off x="782836" y="615077"/>
            <a:ext cx="4970859" cy="621268"/>
          </a:xfrm>
          <a:prstGeom prst="rect">
            <a:avLst/>
          </a:prstGeom>
          <a:noFill/>
        </p:spPr>
        <p:txBody>
          <a:bodyPr wrap="none" lIns="0" tIns="0" rIns="0" bIns="0" rtlCol="0" anchor="t"/>
          <a:lstStyle/>
          <a:p>
            <a:pPr marL="0" indent="0" algn="l">
              <a:lnSpc>
                <a:spcPts val="4850"/>
              </a:lnSpc>
              <a:buNone/>
            </a:pPr>
            <a:r>
              <a:rPr lang="en-US" sz="3900" dirty="0">
                <a:solidFill>
                  <a:srgbClr val="C6BFEE"/>
                </a:solidFill>
                <a:latin typeface="Prompt Medium" panose="00000800000000000000" pitchFamily="34" charset="0"/>
                <a:ea typeface="Prompt Medium" panose="00000800000000000000" pitchFamily="34" charset="-122"/>
                <a:cs typeface="Prompt Medium" panose="00000800000000000000" pitchFamily="34" charset="-120"/>
              </a:rPr>
              <a:t>Conclusion</a:t>
            </a:r>
            <a:endParaRPr lang="en-US" sz="3900" dirty="0"/>
          </a:p>
        </p:txBody>
      </p:sp>
      <p:sp>
        <p:nvSpPr>
          <p:cNvPr id="4" name="Shape 1"/>
          <p:cNvSpPr/>
          <p:nvPr/>
        </p:nvSpPr>
        <p:spPr>
          <a:xfrm>
            <a:off x="782836" y="1571863"/>
            <a:ext cx="223599" cy="1342073"/>
          </a:xfrm>
          <a:prstGeom prst="roundRect">
            <a:avLst>
              <a:gd name="adj" fmla="val 42017"/>
            </a:avLst>
          </a:prstGeom>
          <a:solidFill>
            <a:srgbClr val="542C49"/>
          </a:solidFill>
          <a:ln w="7620">
            <a:solidFill>
              <a:srgbClr val="6D4562"/>
            </a:solidFill>
            <a:prstDash val="solid"/>
          </a:ln>
        </p:spPr>
      </p:sp>
      <p:sp>
        <p:nvSpPr>
          <p:cNvPr id="5" name="Text 2"/>
          <p:cNvSpPr/>
          <p:nvPr/>
        </p:nvSpPr>
        <p:spPr>
          <a:xfrm>
            <a:off x="1230035" y="1795463"/>
            <a:ext cx="3214926" cy="310753"/>
          </a:xfrm>
          <a:prstGeom prst="rect">
            <a:avLst/>
          </a:prstGeom>
          <a:noFill/>
        </p:spPr>
        <p:txBody>
          <a:bodyPr wrap="none" lIns="0" tIns="0" rIns="0" bIns="0" rtlCol="0" anchor="t"/>
          <a:lstStyle/>
          <a:p>
            <a:pPr marL="0" indent="0" algn="l">
              <a:lnSpc>
                <a:spcPts val="2400"/>
              </a:lnSpc>
              <a:buNone/>
            </a:pPr>
            <a:r>
              <a:rPr lang="en-US" sz="1950" dirty="0">
                <a:solidFill>
                  <a:srgbClr val="DAD8E9"/>
                </a:solidFill>
                <a:latin typeface="Prompt Medium" panose="00000800000000000000" pitchFamily="34" charset="0"/>
                <a:ea typeface="Prompt Medium" panose="00000800000000000000" pitchFamily="34" charset="-122"/>
                <a:cs typeface="Prompt Medium" panose="00000800000000000000" pitchFamily="34" charset="-120"/>
              </a:rPr>
              <a:t>Reliable Prediction System</a:t>
            </a:r>
            <a:endParaRPr lang="en-US" sz="1950" dirty="0"/>
          </a:p>
        </p:txBody>
      </p:sp>
      <p:sp>
        <p:nvSpPr>
          <p:cNvPr id="6" name="Text 3"/>
          <p:cNvSpPr/>
          <p:nvPr/>
        </p:nvSpPr>
        <p:spPr>
          <a:xfrm>
            <a:off x="1230035" y="2240399"/>
            <a:ext cx="7131129" cy="357902"/>
          </a:xfrm>
          <a:prstGeom prst="rect">
            <a:avLst/>
          </a:prstGeom>
          <a:noFill/>
        </p:spPr>
        <p:txBody>
          <a:bodyPr wrap="none" lIns="0" tIns="0" rIns="0" bIns="0" rtlCol="0" anchor="t"/>
          <a:lstStyle/>
          <a:p>
            <a:pPr marL="0" indent="0" algn="l">
              <a:lnSpc>
                <a:spcPts val="2800"/>
              </a:lnSpc>
              <a:buNone/>
            </a:pPr>
            <a:r>
              <a:rPr lang="en-US" sz="175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Successfully developed an accurate heart disease predictor.</a:t>
            </a:r>
            <a:endParaRPr lang="en-US" sz="1750" dirty="0"/>
          </a:p>
        </p:txBody>
      </p:sp>
      <p:sp>
        <p:nvSpPr>
          <p:cNvPr id="7" name="Shape 4"/>
          <p:cNvSpPr/>
          <p:nvPr/>
        </p:nvSpPr>
        <p:spPr>
          <a:xfrm>
            <a:off x="1118354" y="3081695"/>
            <a:ext cx="223599" cy="1342073"/>
          </a:xfrm>
          <a:prstGeom prst="roundRect">
            <a:avLst>
              <a:gd name="adj" fmla="val 42017"/>
            </a:avLst>
          </a:prstGeom>
          <a:solidFill>
            <a:srgbClr val="542C49"/>
          </a:solidFill>
          <a:ln w="7620">
            <a:solidFill>
              <a:srgbClr val="6D4562"/>
            </a:solidFill>
            <a:prstDash val="solid"/>
          </a:ln>
        </p:spPr>
      </p:sp>
      <p:sp>
        <p:nvSpPr>
          <p:cNvPr id="8" name="Text 5"/>
          <p:cNvSpPr/>
          <p:nvPr/>
        </p:nvSpPr>
        <p:spPr>
          <a:xfrm>
            <a:off x="1565553" y="3305294"/>
            <a:ext cx="2485430" cy="310753"/>
          </a:xfrm>
          <a:prstGeom prst="rect">
            <a:avLst/>
          </a:prstGeom>
          <a:noFill/>
        </p:spPr>
        <p:txBody>
          <a:bodyPr wrap="none" lIns="0" tIns="0" rIns="0" bIns="0" rtlCol="0" anchor="t"/>
          <a:lstStyle/>
          <a:p>
            <a:pPr marL="0" indent="0" algn="l">
              <a:lnSpc>
                <a:spcPts val="2400"/>
              </a:lnSpc>
              <a:buNone/>
            </a:pPr>
            <a:r>
              <a:rPr lang="en-US" sz="1950" dirty="0">
                <a:solidFill>
                  <a:srgbClr val="DAD8E9"/>
                </a:solidFill>
                <a:latin typeface="Prompt Medium" panose="00000800000000000000" pitchFamily="34" charset="0"/>
                <a:ea typeface="Prompt Medium" panose="00000800000000000000" pitchFamily="34" charset="-122"/>
                <a:cs typeface="Prompt Medium" panose="00000800000000000000" pitchFamily="34" charset="-120"/>
              </a:rPr>
              <a:t>Trustworthy Models</a:t>
            </a:r>
            <a:endParaRPr lang="en-US" sz="1950" dirty="0"/>
          </a:p>
        </p:txBody>
      </p:sp>
      <p:sp>
        <p:nvSpPr>
          <p:cNvPr id="9" name="Text 6"/>
          <p:cNvSpPr/>
          <p:nvPr/>
        </p:nvSpPr>
        <p:spPr>
          <a:xfrm>
            <a:off x="1565553" y="3750231"/>
            <a:ext cx="6795611" cy="357902"/>
          </a:xfrm>
          <a:prstGeom prst="rect">
            <a:avLst/>
          </a:prstGeom>
          <a:noFill/>
        </p:spPr>
        <p:txBody>
          <a:bodyPr wrap="none" lIns="0" tIns="0" rIns="0" bIns="0" rtlCol="0" anchor="t"/>
          <a:lstStyle/>
          <a:p>
            <a:pPr marL="0" indent="0" algn="l">
              <a:lnSpc>
                <a:spcPts val="2800"/>
              </a:lnSpc>
              <a:buNone/>
            </a:pPr>
            <a:r>
              <a:rPr lang="en-US" sz="175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Machine learning models provided fast, dependable results.</a:t>
            </a:r>
            <a:endParaRPr lang="en-US" sz="1750" dirty="0"/>
          </a:p>
        </p:txBody>
      </p:sp>
      <p:sp>
        <p:nvSpPr>
          <p:cNvPr id="10" name="Shape 7"/>
          <p:cNvSpPr/>
          <p:nvPr/>
        </p:nvSpPr>
        <p:spPr>
          <a:xfrm>
            <a:off x="1453872" y="4591526"/>
            <a:ext cx="223599" cy="1342073"/>
          </a:xfrm>
          <a:prstGeom prst="roundRect">
            <a:avLst>
              <a:gd name="adj" fmla="val 42017"/>
            </a:avLst>
          </a:prstGeom>
          <a:solidFill>
            <a:srgbClr val="542C49"/>
          </a:solidFill>
          <a:ln w="7620">
            <a:solidFill>
              <a:srgbClr val="6D4562"/>
            </a:solidFill>
            <a:prstDash val="solid"/>
          </a:ln>
        </p:spPr>
      </p:sp>
      <p:sp>
        <p:nvSpPr>
          <p:cNvPr id="11" name="Text 8"/>
          <p:cNvSpPr/>
          <p:nvPr/>
        </p:nvSpPr>
        <p:spPr>
          <a:xfrm>
            <a:off x="1901071" y="4815126"/>
            <a:ext cx="2579846" cy="310753"/>
          </a:xfrm>
          <a:prstGeom prst="rect">
            <a:avLst/>
          </a:prstGeom>
          <a:noFill/>
        </p:spPr>
        <p:txBody>
          <a:bodyPr wrap="none" lIns="0" tIns="0" rIns="0" bIns="0" rtlCol="0" anchor="t"/>
          <a:lstStyle/>
          <a:p>
            <a:pPr marL="0" indent="0" algn="l">
              <a:lnSpc>
                <a:spcPts val="2400"/>
              </a:lnSpc>
              <a:buNone/>
            </a:pPr>
            <a:r>
              <a:rPr lang="en-US" sz="1950" dirty="0">
                <a:solidFill>
                  <a:srgbClr val="DAD8E9"/>
                </a:solidFill>
                <a:latin typeface="Prompt Medium" panose="00000800000000000000" pitchFamily="34" charset="0"/>
                <a:ea typeface="Prompt Medium" panose="00000800000000000000" pitchFamily="34" charset="-122"/>
                <a:cs typeface="Prompt Medium" panose="00000800000000000000" pitchFamily="34" charset="-120"/>
              </a:rPr>
              <a:t>Enhanced Healthcare</a:t>
            </a:r>
            <a:endParaRPr lang="en-US" sz="1950" dirty="0"/>
          </a:p>
        </p:txBody>
      </p:sp>
      <p:sp>
        <p:nvSpPr>
          <p:cNvPr id="12" name="Text 9"/>
          <p:cNvSpPr/>
          <p:nvPr/>
        </p:nvSpPr>
        <p:spPr>
          <a:xfrm>
            <a:off x="1901071" y="5260062"/>
            <a:ext cx="6460093" cy="357902"/>
          </a:xfrm>
          <a:prstGeom prst="rect">
            <a:avLst/>
          </a:prstGeom>
          <a:noFill/>
        </p:spPr>
        <p:txBody>
          <a:bodyPr wrap="none" lIns="0" tIns="0" rIns="0" bIns="0" rtlCol="0" anchor="t"/>
          <a:lstStyle/>
          <a:p>
            <a:pPr marL="0" indent="0" algn="l">
              <a:lnSpc>
                <a:spcPts val="2800"/>
              </a:lnSpc>
              <a:buNone/>
            </a:pPr>
            <a:r>
              <a:rPr lang="en-US" sz="175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Aids early detection and improves medical decisions.</a:t>
            </a:r>
            <a:endParaRPr lang="en-US" sz="1750" dirty="0"/>
          </a:p>
        </p:txBody>
      </p:sp>
      <p:sp>
        <p:nvSpPr>
          <p:cNvPr id="13" name="Text 10"/>
          <p:cNvSpPr/>
          <p:nvPr/>
        </p:nvSpPr>
        <p:spPr>
          <a:xfrm>
            <a:off x="782836" y="6185178"/>
            <a:ext cx="7578328" cy="1431608"/>
          </a:xfrm>
          <a:prstGeom prst="rect">
            <a:avLst/>
          </a:prstGeom>
          <a:noFill/>
        </p:spPr>
        <p:txBody>
          <a:bodyPr wrap="square" lIns="0" tIns="0" rIns="0" bIns="0" rtlCol="0" anchor="t"/>
          <a:lstStyle/>
          <a:p>
            <a:pPr marL="0" indent="0" algn="l">
              <a:lnSpc>
                <a:spcPts val="2800"/>
              </a:lnSpc>
              <a:buNone/>
            </a:pPr>
            <a:r>
              <a:rPr lang="en-US" sz="1750" dirty="0">
                <a:solidFill>
                  <a:srgbClr val="DAD8E9"/>
                </a:solidFill>
                <a:latin typeface="Mukta Light" panose="020B0000000000000000" pitchFamily="34" charset="0"/>
                <a:ea typeface="Mukta Light" panose="020B0000000000000000" pitchFamily="34" charset="-122"/>
                <a:cs typeface="Mukta Light" panose="020B0000000000000000" pitchFamily="34" charset="-120"/>
              </a:rPr>
              <a:t>This project established a robust heart disease prediction system. Our machine learning models offer reliable and swift predictions. This system is poised to enhance healthcare by enabling earlier risk detection and supporting informed decision-making for doctors and patients.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2836</Words>
  <Application>WPS Presentation</Application>
  <PresentationFormat>On-screen Show (16:9)</PresentationFormat>
  <Paragraphs>124</Paragraphs>
  <Slides>9</Slides>
  <Notes>7</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9</vt:i4>
      </vt:variant>
    </vt:vector>
  </HeadingPairs>
  <TitlesOfParts>
    <vt:vector size="25" baseType="lpstr">
      <vt:lpstr>Arial</vt:lpstr>
      <vt:lpstr>SimSun</vt:lpstr>
      <vt:lpstr>Wingdings</vt:lpstr>
      <vt:lpstr>Prompt Medium</vt:lpstr>
      <vt:lpstr>Prompt Medium</vt:lpstr>
      <vt:lpstr>Prompt Medium</vt:lpstr>
      <vt:lpstr>Mukta Light</vt:lpstr>
      <vt:lpstr>Mukta Light</vt:lpstr>
      <vt:lpstr>Mukta Light</vt:lpstr>
      <vt:lpstr>Calibri</vt:lpstr>
      <vt:lpstr>Microsoft YaHei</vt:lpstr>
      <vt:lpstr>Arial Unicode MS</vt:lpstr>
      <vt:lpstr>Elephant</vt:lpstr>
      <vt:lpstr>Bahnschrift</vt:lpstr>
      <vt:lpstr>Office Theme</vt:lpstr>
      <vt:lpstr>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Ayaan</cp:lastModifiedBy>
  <cp:revision>3</cp:revision>
  <dcterms:created xsi:type="dcterms:W3CDTF">2025-06-13T16:46:00Z</dcterms:created>
  <dcterms:modified xsi:type="dcterms:W3CDTF">2025-06-16T18:09:39Z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1BA69E387DAA424A8D68F3A935F5B908_13</vt:lpwstr>
  </property>
  <property fmtid="{D5CDD505-2E9C-101B-9397-08002B2CF9AE}" pid="3" name="KSOProductBuildVer">
    <vt:lpwstr>1033-12.2.0.21546</vt:lpwstr>
  </property>
</Properties>
</file>